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58" r:id="rId3"/>
    <p:sldId id="257" r:id="rId4"/>
    <p:sldId id="451" r:id="rId5"/>
    <p:sldId id="452" r:id="rId6"/>
    <p:sldId id="454" r:id="rId7"/>
    <p:sldId id="455" r:id="rId8"/>
    <p:sldId id="457" r:id="rId9"/>
    <p:sldId id="458" r:id="rId10"/>
    <p:sldId id="459" r:id="rId11"/>
    <p:sldId id="482" r:id="rId12"/>
    <p:sldId id="456" r:id="rId13"/>
    <p:sldId id="460" r:id="rId14"/>
    <p:sldId id="461" r:id="rId15"/>
    <p:sldId id="462" r:id="rId16"/>
    <p:sldId id="464" r:id="rId17"/>
    <p:sldId id="474" r:id="rId18"/>
    <p:sldId id="463" r:id="rId19"/>
    <p:sldId id="465" r:id="rId20"/>
    <p:sldId id="467" r:id="rId21"/>
    <p:sldId id="466" r:id="rId22"/>
    <p:sldId id="476" r:id="rId23"/>
    <p:sldId id="475" r:id="rId24"/>
    <p:sldId id="469" r:id="rId25"/>
    <p:sldId id="525" r:id="rId26"/>
    <p:sldId id="473" r:id="rId27"/>
    <p:sldId id="470" r:id="rId28"/>
    <p:sldId id="472" r:id="rId29"/>
    <p:sldId id="471" r:id="rId30"/>
    <p:sldId id="477" r:id="rId31"/>
    <p:sldId id="335" r:id="rId32"/>
    <p:sldId id="336" r:id="rId33"/>
    <p:sldId id="337" r:id="rId34"/>
    <p:sldId id="338" r:id="rId35"/>
    <p:sldId id="339" r:id="rId36"/>
    <p:sldId id="340" r:id="rId37"/>
    <p:sldId id="342" r:id="rId38"/>
    <p:sldId id="478" r:id="rId39"/>
    <p:sldId id="479" r:id="rId40"/>
    <p:sldId id="341" r:id="rId41"/>
    <p:sldId id="528" r:id="rId42"/>
    <p:sldId id="532" r:id="rId43"/>
    <p:sldId id="480" r:id="rId44"/>
    <p:sldId id="481" r:id="rId45"/>
    <p:sldId id="483" r:id="rId46"/>
    <p:sldId id="485" r:id="rId47"/>
    <p:sldId id="486" r:id="rId48"/>
    <p:sldId id="511" r:id="rId49"/>
    <p:sldId id="512" r:id="rId50"/>
    <p:sldId id="513" r:id="rId51"/>
    <p:sldId id="487" r:id="rId52"/>
    <p:sldId id="488" r:id="rId53"/>
    <p:sldId id="489" r:id="rId54"/>
    <p:sldId id="490" r:id="rId55"/>
    <p:sldId id="491" r:id="rId56"/>
    <p:sldId id="492" r:id="rId57"/>
    <p:sldId id="493" r:id="rId58"/>
    <p:sldId id="494" r:id="rId59"/>
    <p:sldId id="520" r:id="rId60"/>
    <p:sldId id="497" r:id="rId61"/>
    <p:sldId id="500" r:id="rId62"/>
    <p:sldId id="496" r:id="rId63"/>
    <p:sldId id="526" r:id="rId64"/>
    <p:sldId id="499" r:id="rId65"/>
    <p:sldId id="501" r:id="rId66"/>
    <p:sldId id="516" r:id="rId67"/>
    <p:sldId id="502" r:id="rId68"/>
    <p:sldId id="503" r:id="rId69"/>
    <p:sldId id="504" r:id="rId70"/>
    <p:sldId id="506" r:id="rId71"/>
    <p:sldId id="507" r:id="rId72"/>
    <p:sldId id="508" r:id="rId73"/>
    <p:sldId id="519" r:id="rId74"/>
    <p:sldId id="509" r:id="rId75"/>
    <p:sldId id="510" r:id="rId76"/>
    <p:sldId id="529" r:id="rId77"/>
    <p:sldId id="515" r:id="rId78"/>
    <p:sldId id="514" r:id="rId79"/>
    <p:sldId id="521" r:id="rId80"/>
    <p:sldId id="522" r:id="rId81"/>
    <p:sldId id="524" r:id="rId82"/>
    <p:sldId id="527" r:id="rId83"/>
    <p:sldId id="302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 Carlos Rojas" initials="JCR" lastIdx="1" clrIdx="0">
    <p:extLst>
      <p:ext uri="{19B8F6BF-5375-455C-9EA6-DF929625EA0E}">
        <p15:presenceInfo xmlns:p15="http://schemas.microsoft.com/office/powerpoint/2012/main" userId="24bac671ff222b7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8" autoAdjust="0"/>
    <p:restoredTop sz="94660"/>
  </p:normalViewPr>
  <p:slideViewPr>
    <p:cSldViewPr snapToGrid="0">
      <p:cViewPr varScale="1">
        <p:scale>
          <a:sx n="71" d="100"/>
          <a:sy n="71" d="100"/>
        </p:scale>
        <p:origin x="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FFD4B-32A2-4332-9406-A058978543FD}" type="datetimeFigureOut">
              <a:rPr lang="es-CR" smtClean="0"/>
              <a:t>31/5/2019</a:t>
            </a:fld>
            <a:endParaRPr lang="es-C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2A656-8702-45FC-9024-23D71383B7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6567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2A656-8702-45FC-9024-23D71383B7AF}" type="slidenum">
              <a:rPr lang="es-CR" smtClean="0"/>
              <a:t>40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490276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31/5/2019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82798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31/5/2019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472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31/5/2019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16517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Client Computing Group</a:t>
            </a:r>
          </a:p>
          <a:p>
            <a:r>
              <a:rPr lang="en-US" sz="933"/>
              <a:t>Intel Confidential</a:t>
            </a:r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234675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C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31/5/2019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890" y="185738"/>
            <a:ext cx="1823736" cy="134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5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31/5/2019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95225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31/5/2019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49930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31/5/2019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5174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31/5/2019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31796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31/5/2019</a:t>
            </a:fld>
            <a:endParaRPr lang="es-C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9323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31/5/2019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4211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31/5/2019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79507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66240-6E89-4E09-8898-5022ECCE183D}" type="datetimeFigureOut">
              <a:rPr lang="es-CR" smtClean="0"/>
              <a:t>31/5/2019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3489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Juan-Carlos.Rojas@tt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/default+of+credit+card+clients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://www.webgraphviz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R" dirty="0" err="1"/>
              <a:t>Introduction</a:t>
            </a:r>
            <a:r>
              <a:rPr lang="es-CR" dirty="0"/>
              <a:t> </a:t>
            </a:r>
            <a:r>
              <a:rPr lang="es-CR" dirty="0" err="1"/>
              <a:t>to</a:t>
            </a:r>
            <a:r>
              <a:rPr lang="es-CR" dirty="0"/>
              <a:t> Artificial </a:t>
            </a:r>
            <a:r>
              <a:rPr lang="es-CR" dirty="0" err="1"/>
              <a:t>Intelligence</a:t>
            </a:r>
            <a:br>
              <a:rPr lang="es-CR" dirty="0"/>
            </a:br>
            <a:r>
              <a:rPr lang="es-CR" sz="3200" dirty="0" err="1"/>
              <a:t>Group</a:t>
            </a:r>
            <a:r>
              <a:rPr lang="es-CR" sz="3200" dirty="0"/>
              <a:t> 1</a:t>
            </a:r>
            <a:br>
              <a:rPr lang="es-CR" sz="3200" dirty="0"/>
            </a:br>
            <a:r>
              <a:rPr lang="es-CR" sz="3200" dirty="0" err="1"/>
              <a:t>Week</a:t>
            </a:r>
            <a:r>
              <a:rPr lang="es-CR" sz="3200" dirty="0"/>
              <a:t> 3</a:t>
            </a:r>
            <a:endParaRPr lang="es-CR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 sz="2800" dirty="0"/>
              <a:t>Dr. Juan Carlos Rojas</a:t>
            </a:r>
          </a:p>
          <a:p>
            <a:r>
              <a:rPr lang="es-CR" dirty="0">
                <a:hlinkClick r:id="rId2"/>
              </a:rPr>
              <a:t>Juan-Carlos.Rojas@ttu.edu</a:t>
            </a:r>
            <a:endParaRPr lang="es-CR" dirty="0"/>
          </a:p>
          <a:p>
            <a:endParaRPr lang="es-C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553" y="4826460"/>
            <a:ext cx="2270957" cy="16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34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EBA1E-AF70-406C-8496-E74E1032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Feature Relationships to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52B16-EA4A-4AFA-9C2E-8C84E0F70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Since the output feature is categorical, bar-plots make more sense</a:t>
            </a:r>
          </a:p>
          <a:p>
            <a:pPr lvl="1"/>
            <a:r>
              <a:rPr lang="en-US" dirty="0"/>
              <a:t>Default rate by category</a:t>
            </a:r>
          </a:p>
          <a:p>
            <a:r>
              <a:rPr lang="en-US" dirty="0"/>
              <a:t>This is very easy with Seaborn bar-plots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1D74D-C09F-42AB-BB23-B3969225DC36}"/>
              </a:ext>
            </a:extLst>
          </p:cNvPr>
          <p:cNvSpPr txBox="1"/>
          <p:nvPr/>
        </p:nvSpPr>
        <p:spPr>
          <a:xfrm>
            <a:off x="4606575" y="6439668"/>
            <a:ext cx="496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CreditDefault_ExploreFeatures_2.py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1BA50B-2647-4209-90DB-C9FD98AA5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1" y="3628216"/>
            <a:ext cx="4618142" cy="2548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9B7F1-337F-4B99-812B-0F59FE361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78" y="3628216"/>
            <a:ext cx="3181446" cy="2548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FC9800-F770-4CFE-BDF5-1F26DFB0F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700" y="3706098"/>
            <a:ext cx="3286366" cy="260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62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F902D-4DDD-485C-9EB9-9FE613FC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Cluster-Maps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D0C5E-ADB7-43D1-BDD6-AFE4AA2A8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475205" cy="3306445"/>
          </a:xfrm>
        </p:spPr>
        <p:txBody>
          <a:bodyPr/>
          <a:lstStyle/>
          <a:p>
            <a:r>
              <a:rPr lang="en-US" dirty="0"/>
              <a:t>A scatterplot with color-coded markers according to class</a:t>
            </a:r>
          </a:p>
          <a:p>
            <a:pPr lvl="1"/>
            <a:r>
              <a:rPr lang="en-US" dirty="0"/>
              <a:t>Lets us explore two variables at a time</a:t>
            </a:r>
          </a:p>
          <a:p>
            <a:r>
              <a:rPr lang="en-US" dirty="0"/>
              <a:t>We look for class separation</a:t>
            </a:r>
          </a:p>
          <a:p>
            <a:pPr lvl="1"/>
            <a:r>
              <a:rPr lang="en-US" dirty="0"/>
              <a:t>No clear separation in this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20F7A-BDD9-456B-8E2A-3B4E2F1DC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459" y="1690688"/>
            <a:ext cx="6300173" cy="435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D9E113-597F-45F5-9FF6-6B281CE94F2C}"/>
              </a:ext>
            </a:extLst>
          </p:cNvPr>
          <p:cNvSpPr txBox="1"/>
          <p:nvPr/>
        </p:nvSpPr>
        <p:spPr>
          <a:xfrm>
            <a:off x="4606576" y="6439668"/>
            <a:ext cx="3610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CreditDefault_ExploreFeatures_3.py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202F0B7-7D0C-4C89-8FB7-A4919E73E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" b="5706"/>
          <a:stretch/>
        </p:blipFill>
        <p:spPr bwMode="auto">
          <a:xfrm>
            <a:off x="180319" y="5270690"/>
            <a:ext cx="2113628" cy="15075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62624D-3B25-4DCA-A173-AD2CA9DD0940}"/>
              </a:ext>
            </a:extLst>
          </p:cNvPr>
          <p:cNvSpPr txBox="1"/>
          <p:nvPr/>
        </p:nvSpPr>
        <p:spPr>
          <a:xfrm>
            <a:off x="2293947" y="5733016"/>
            <a:ext cx="2432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&lt;- Ideal case</a:t>
            </a:r>
          </a:p>
        </p:txBody>
      </p:sp>
    </p:spTree>
    <p:extLst>
      <p:ext uri="{BB962C8B-B14F-4D97-AF65-F5344CB8AC3E}">
        <p14:creationId xmlns:p14="http://schemas.microsoft.com/office/powerpoint/2010/main" val="2895096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2F6A-B0E8-48DB-805E-F1B6A6826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2A8AF-0791-416A-BAB9-81E68C24D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3646"/>
            <a:ext cx="5257800" cy="4351338"/>
          </a:xfrm>
        </p:spPr>
        <p:txBody>
          <a:bodyPr/>
          <a:lstStyle/>
          <a:p>
            <a:r>
              <a:rPr lang="en-US" dirty="0"/>
              <a:t>As usual, we need to:</a:t>
            </a:r>
          </a:p>
          <a:p>
            <a:pPr lvl="1"/>
            <a:r>
              <a:rPr lang="en-US" dirty="0"/>
              <a:t>Encode categorical features</a:t>
            </a:r>
          </a:p>
          <a:p>
            <a:pPr lvl="1"/>
            <a:r>
              <a:rPr lang="en-US" dirty="0"/>
              <a:t>Shuffle the data</a:t>
            </a:r>
          </a:p>
          <a:p>
            <a:pPr lvl="1"/>
            <a:r>
              <a:rPr lang="en-US" dirty="0"/>
              <a:t>Split into training and test</a:t>
            </a:r>
          </a:p>
          <a:p>
            <a:pPr lvl="1"/>
            <a:r>
              <a:rPr lang="en-US" dirty="0"/>
              <a:t>Separate input features from output labels</a:t>
            </a:r>
          </a:p>
          <a:p>
            <a:pPr lvl="1"/>
            <a:r>
              <a:rPr lang="en-US" dirty="0"/>
              <a:t>Standardize the scale</a:t>
            </a:r>
          </a:p>
          <a:p>
            <a:pPr lvl="1"/>
            <a:r>
              <a:rPr lang="en-US" dirty="0"/>
              <a:t>Save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7F1FB-1A77-443E-ADEB-CC9BCA7AF03D}"/>
              </a:ext>
            </a:extLst>
          </p:cNvPr>
          <p:cNvSpPr txBox="1"/>
          <p:nvPr/>
        </p:nvSpPr>
        <p:spPr>
          <a:xfrm>
            <a:off x="6385185" y="6311900"/>
            <a:ext cx="496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CreditDefault_PrepareDataset.py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FBAB2-B61D-4877-A657-AB23F18D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331" y="1690688"/>
            <a:ext cx="4711468" cy="4224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2C6D93-D2C9-47C3-B351-BB1A39CA6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99" y="4687227"/>
            <a:ext cx="4891422" cy="206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57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24E2D-A326-4FF8-9870-5D2CCE7E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30D54-1155-4AC5-8BB4-B8E91B10D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train a linear regressor for the credit default, as before</a:t>
            </a:r>
          </a:p>
          <a:p>
            <a:r>
              <a:rPr lang="en-US" dirty="0"/>
              <a:t>This will produce a prediction number that is continuous between 0 and 1</a:t>
            </a:r>
          </a:p>
          <a:p>
            <a:pPr lvl="1"/>
            <a:r>
              <a:rPr lang="en-US" dirty="0"/>
              <a:t>It can be interpreted as a prediction probability of being a credit default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69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6AD5-D03A-4814-B1F0-27CF03EB4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0ABC9-3674-4F86-A2D9-8E14EAB1A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Load the credit default dataset pickle file (</a:t>
            </a:r>
            <a:r>
              <a:rPr lang="en-US" dirty="0" err="1"/>
              <a:t>credit_card_default_dataset.pickle</a:t>
            </a:r>
            <a:r>
              <a:rPr lang="en-US" dirty="0"/>
              <a:t>)</a:t>
            </a:r>
          </a:p>
          <a:p>
            <a:r>
              <a:rPr lang="en-US" dirty="0"/>
              <a:t>Train a linear prediction model </a:t>
            </a:r>
            <a:br>
              <a:rPr lang="en-US" dirty="0"/>
            </a:br>
            <a:r>
              <a:rPr lang="en-US" dirty="0"/>
              <a:t>against all the available features</a:t>
            </a:r>
          </a:p>
          <a:p>
            <a:r>
              <a:rPr lang="en-US" dirty="0"/>
              <a:t>Predict new labels for the test data</a:t>
            </a:r>
          </a:p>
          <a:p>
            <a:pPr lvl="1"/>
            <a:r>
              <a:rPr lang="en-US" dirty="0"/>
              <a:t>Print the first 20 predictions, </a:t>
            </a:r>
            <a:br>
              <a:rPr lang="en-US" dirty="0"/>
            </a:br>
            <a:r>
              <a:rPr lang="en-US" dirty="0"/>
              <a:t>and also the first 20 correct labels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473EE-0F71-424A-9ED1-C98790444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883" y="1718906"/>
            <a:ext cx="3657917" cy="4564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7925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F83A-DD1D-405D-B33D-1E7B665A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with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A3DA6-7EA8-483D-8979-5B843C312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0776"/>
          </a:xfrm>
        </p:spPr>
        <p:txBody>
          <a:bodyPr>
            <a:normAutofit/>
          </a:bodyPr>
          <a:lstStyle/>
          <a:p>
            <a:r>
              <a:rPr lang="en-US" dirty="0"/>
              <a:t>The prediction probabilities need to be compared to a threshold to decide if they are going to be classified as 1 or 0</a:t>
            </a:r>
          </a:p>
          <a:p>
            <a:pPr lvl="1"/>
            <a:r>
              <a:rPr lang="en-US" dirty="0"/>
              <a:t>For most problems, a threshold of 0.5 makes sense:</a:t>
            </a:r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BB735-FFCA-4E1D-BDD3-EF01A9F90E0D}"/>
              </a:ext>
            </a:extLst>
          </p:cNvPr>
          <p:cNvSpPr txBox="1"/>
          <p:nvPr/>
        </p:nvSpPr>
        <p:spPr>
          <a:xfrm>
            <a:off x="3534199" y="6323598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CreditDefault_LinearRegression_2.py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5BB6C2-84E3-4587-89C3-C661713DF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785" y="3378200"/>
            <a:ext cx="8131245" cy="27053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0325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F83A-DD1D-405D-B33D-1E7B665A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with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A3DA6-7EA8-483D-8979-5B843C312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0776"/>
          </a:xfrm>
        </p:spPr>
        <p:txBody>
          <a:bodyPr>
            <a:normAutofit/>
          </a:bodyPr>
          <a:lstStyle/>
          <a:p>
            <a:r>
              <a:rPr lang="en-US" dirty="0"/>
              <a:t>With a threshold of 0.5: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No predictions of 1 were made!</a:t>
            </a:r>
          </a:p>
          <a:p>
            <a:pPr lvl="1"/>
            <a:r>
              <a:rPr lang="en-US" dirty="0"/>
              <a:t>This situation can happen in class-imbalanced problems like this one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If the classes are not well separated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And the model is underfitted</a:t>
            </a:r>
          </a:p>
          <a:p>
            <a:pPr lvl="1"/>
            <a:r>
              <a:rPr lang="en-US" dirty="0"/>
              <a:t>What to do?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Weight-balance the outputs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Reduce the threshold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Add more data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Improve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90CAA-98AE-4BBC-B346-FC365D6B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612" y="2387920"/>
            <a:ext cx="2758679" cy="693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088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F83A-DD1D-405D-B33D-1E7B665A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with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A3DA6-7EA8-483D-8979-5B843C312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0776"/>
          </a:xfrm>
        </p:spPr>
        <p:txBody>
          <a:bodyPr>
            <a:normAutofit/>
          </a:bodyPr>
          <a:lstStyle/>
          <a:p>
            <a:r>
              <a:rPr lang="en-US" dirty="0"/>
              <a:t>Let’s try lowering the threshold: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The more we lower the threshold, the more 1s we will predict</a:t>
            </a:r>
          </a:p>
          <a:p>
            <a:pPr lvl="1"/>
            <a:r>
              <a:rPr lang="en-US" dirty="0"/>
              <a:t>What is the correct threshold to use?</a:t>
            </a:r>
          </a:p>
          <a:p>
            <a:pPr lvl="1"/>
            <a:r>
              <a:rPr lang="en-US" dirty="0"/>
              <a:t>What is the tradeoff?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7A4D9-7B1D-4CC6-B7C1-23A2A7A6C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952" y="2425404"/>
            <a:ext cx="2705334" cy="678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D40FB5-1C0B-4165-9749-9DE80750F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952" y="3429000"/>
            <a:ext cx="2735817" cy="6782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5859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F26F0-2D6C-49EB-B350-8EFDD348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Confusion Matrix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BB5F77-2A3B-4E86-A5C2-0BE88A9ACA59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2917825"/>
          <a:ext cx="10515600" cy="257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0962">
                  <a:extLst>
                    <a:ext uri="{9D8B030D-6E8A-4147-A177-3AD203B41FA5}">
                      <a16:colId xmlns:a16="http://schemas.microsoft.com/office/drawing/2014/main" val="2174867313"/>
                    </a:ext>
                  </a:extLst>
                </a:gridCol>
                <a:gridCol w="1129192">
                  <a:extLst>
                    <a:ext uri="{9D8B030D-6E8A-4147-A177-3AD203B41FA5}">
                      <a16:colId xmlns:a16="http://schemas.microsoft.com/office/drawing/2014/main" val="3219064450"/>
                    </a:ext>
                  </a:extLst>
                </a:gridCol>
                <a:gridCol w="4093321">
                  <a:extLst>
                    <a:ext uri="{9D8B030D-6E8A-4147-A177-3AD203B41FA5}">
                      <a16:colId xmlns:a16="http://schemas.microsoft.com/office/drawing/2014/main" val="2824388163"/>
                    </a:ext>
                  </a:extLst>
                </a:gridCol>
                <a:gridCol w="4192125">
                  <a:extLst>
                    <a:ext uri="{9D8B030D-6E8A-4147-A177-3AD203B41FA5}">
                      <a16:colId xmlns:a16="http://schemas.microsoft.com/office/drawing/2014/main" val="2305948255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101627" marR="101627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Predicted Label</a:t>
                      </a:r>
                    </a:p>
                  </a:txBody>
                  <a:tcPr marL="101627" marR="101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98044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 marL="101627" marR="101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 marL="101627" marR="101627"/>
                </a:tc>
                <a:extLst>
                  <a:ext uri="{0D108BD9-81ED-4DB2-BD59-A6C34878D82A}">
                    <a16:rowId xmlns:a16="http://schemas.microsoft.com/office/drawing/2014/main" val="411054659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b="1" dirty="0"/>
                        <a:t>Correct Label</a:t>
                      </a:r>
                    </a:p>
                  </a:txBody>
                  <a:tcPr marL="101627" marR="10162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 marL="101627" marR="10162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True Negatives (TN)</a:t>
                      </a:r>
                    </a:p>
                    <a:p>
                      <a:pPr algn="ctr"/>
                      <a:endParaRPr lang="en-US" dirty="0"/>
                    </a:p>
                  </a:txBody>
                  <a:tcPr marL="101627" marR="10162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False Positives (FP)</a:t>
                      </a:r>
                    </a:p>
                    <a:p>
                      <a:pPr algn="ctr"/>
                      <a:endParaRPr lang="en-US" dirty="0"/>
                    </a:p>
                  </a:txBody>
                  <a:tcPr marL="101627" marR="10162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2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 marL="101627" marR="101627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False Negatives (FN)</a:t>
                      </a:r>
                    </a:p>
                    <a:p>
                      <a:pPr algn="ctr"/>
                      <a:endParaRPr lang="en-US" dirty="0"/>
                    </a:p>
                  </a:txBody>
                  <a:tcPr marL="101627" marR="10162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True Positives (TP)</a:t>
                      </a:r>
                    </a:p>
                    <a:p>
                      <a:pPr algn="ctr"/>
                      <a:endParaRPr lang="en-US" dirty="0"/>
                    </a:p>
                  </a:txBody>
                  <a:tcPr marL="101627" marR="101627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263502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CCC96F-672E-44AA-A1F0-06EFE042B94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Provides a complete picture of classification results</a:t>
            </a:r>
            <a:endParaRPr lang="en-US" dirty="0"/>
          </a:p>
        </p:txBody>
      </p:sp>
      <p:pic>
        <p:nvPicPr>
          <p:cNvPr id="6" name="Picture 8" descr="Image result for binary classification">
            <a:extLst>
              <a:ext uri="{FF2B5EF4-FFF2-40B4-BE49-F238E27FC236}">
                <a16:creationId xmlns:a16="http://schemas.microsoft.com/office/drawing/2014/main" id="{BA61F97A-CB1A-41E3-A56E-647CBDB4B0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8" t="45271" r="12142" b="11164"/>
          <a:stretch/>
        </p:blipFill>
        <p:spPr bwMode="auto">
          <a:xfrm>
            <a:off x="6583680" y="460524"/>
            <a:ext cx="3238052" cy="1134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649122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B952-8AC7-4B83-AC0C-055C22CA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022AA-C7D4-4D81-AC92-FF3D5FC2F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scikit</a:t>
            </a:r>
            <a:r>
              <a:rPr lang="en-US" dirty="0"/>
              <a:t>-learn: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374CC-8468-4B1A-88C1-0364837D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029" y="2690482"/>
            <a:ext cx="7872142" cy="739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CB6B70-D3B9-40C8-8CE8-74C4F6167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029" y="4365376"/>
            <a:ext cx="2651990" cy="1348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1E6876-DB2C-498C-9E53-77C192190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588" y="4350134"/>
            <a:ext cx="2682472" cy="1379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8D7C12-DF1C-41B1-9261-7892CACAC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224" y="4388238"/>
            <a:ext cx="2644369" cy="13412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A54004-6D2B-40D7-A63A-47F3F893F082}"/>
              </a:ext>
            </a:extLst>
          </p:cNvPr>
          <p:cNvSpPr txBox="1"/>
          <p:nvPr/>
        </p:nvSpPr>
        <p:spPr>
          <a:xfrm>
            <a:off x="4322892" y="6323598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CreditDefault_LinearRegression_2.py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92E0BF-CBA7-4708-95B8-E10E31940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708329"/>
            <a:ext cx="3799755" cy="94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47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Schedule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E10C121-0FDD-47F5-9320-EB6A02DE66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0742908"/>
              </p:ext>
            </p:extLst>
          </p:nvPr>
        </p:nvGraphicFramePr>
        <p:xfrm>
          <a:off x="1889760" y="2035690"/>
          <a:ext cx="841248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27644258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8604328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684932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57760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 Assigned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 Due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53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May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13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May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71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1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60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151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09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6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6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July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88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06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700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85D39-C1BF-47F4-ACC1-EAC82C96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3A0D8-4884-41D5-B811-2F413631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587641"/>
            <a:ext cx="10515600" cy="487722"/>
          </a:xfrm>
        </p:spPr>
        <p:txBody>
          <a:bodyPr>
            <a:normAutofit/>
          </a:bodyPr>
          <a:lstStyle/>
          <a:p>
            <a:r>
              <a:rPr lang="en-US" dirty="0"/>
              <a:t>Can be misleading in class-imbalanced cases </a:t>
            </a:r>
            <a:r>
              <a:rPr lang="en-US"/>
              <a:t>(naive </a:t>
            </a:r>
            <a:r>
              <a:rPr lang="en-US" dirty="0"/>
              <a:t>behavior)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D3E25-E50D-4071-B3BA-A271A896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86" y="1298716"/>
            <a:ext cx="5616427" cy="906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413D97-1C98-41B4-9942-E94B6476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886" y="2217757"/>
            <a:ext cx="4747671" cy="883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C99043-D894-41F4-B7E0-A80C84548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8349" y="3379177"/>
            <a:ext cx="7635902" cy="487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45B917-E712-4C32-94C4-7703CDD86D6D}"/>
              </a:ext>
            </a:extLst>
          </p:cNvPr>
          <p:cNvSpPr txBox="1"/>
          <p:nvPr/>
        </p:nvSpPr>
        <p:spPr>
          <a:xfrm>
            <a:off x="4322892" y="6323598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CreditDefault_LinearRegression_2.py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460F94-DDA3-4064-88F9-7606E76E8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9740" y="4328692"/>
            <a:ext cx="2179509" cy="1082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E16A1B-97C4-4372-90BE-9A88637FD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9330" y="4307284"/>
            <a:ext cx="2209992" cy="1104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31019D-FC0D-4873-83A0-A62636E5F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6319" y="4258652"/>
            <a:ext cx="2149026" cy="1150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0196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6186-044D-48E8-8178-5F5B9CEE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&amp;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0F8DD-4EEC-4433-AEB7-55BDDA107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98975"/>
          </a:xfrm>
        </p:spPr>
        <p:txBody>
          <a:bodyPr>
            <a:normAutofit/>
          </a:bodyPr>
          <a:lstStyle/>
          <a:p>
            <a:r>
              <a:rPr lang="en-US" dirty="0"/>
              <a:t>Precision:  </a:t>
            </a:r>
          </a:p>
          <a:p>
            <a:pPr lvl="1"/>
            <a:r>
              <a:rPr lang="en-US" dirty="0"/>
              <a:t>Out of all the positive predictions, how many are actually correct?</a:t>
            </a:r>
          </a:p>
          <a:p>
            <a:endParaRPr lang="en-US" dirty="0"/>
          </a:p>
          <a:p>
            <a:r>
              <a:rPr lang="en-US" dirty="0"/>
              <a:t>Recall:</a:t>
            </a:r>
          </a:p>
          <a:p>
            <a:pPr lvl="1"/>
            <a:r>
              <a:rPr lang="en-US" dirty="0"/>
              <a:t>Out of all the actual positives, how many did we correctly predict?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248FA-FEA8-4A52-8FEB-7D11540AC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023" y="2757132"/>
            <a:ext cx="3154953" cy="861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EC9D1F-43D7-4CC5-848C-B79343E97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504" y="4249042"/>
            <a:ext cx="2651990" cy="8611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78CE42-C0A0-4F4E-AD61-AE33F073E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354" y="5390199"/>
            <a:ext cx="7940728" cy="12497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978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877-5895-4DF3-8DE2-35F59EE69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F2264-113D-4E5A-B6B8-2B91C9A17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Load the credit default dataset pickle file </a:t>
            </a:r>
            <a:r>
              <a:rPr lang="en-US" sz="2000" dirty="0"/>
              <a:t>(</a:t>
            </a:r>
            <a:r>
              <a:rPr lang="en-US" sz="2000" dirty="0" err="1"/>
              <a:t>credit_card_default_dataset.pickle</a:t>
            </a:r>
            <a:r>
              <a:rPr lang="en-US" sz="2000" dirty="0"/>
              <a:t>)</a:t>
            </a:r>
          </a:p>
          <a:p>
            <a:r>
              <a:rPr lang="en-US" dirty="0"/>
              <a:t>Train a linear prediction model against all the available features</a:t>
            </a:r>
          </a:p>
          <a:p>
            <a:r>
              <a:rPr lang="en-US" dirty="0"/>
              <a:t>Compute the prediction probabilities</a:t>
            </a:r>
          </a:p>
          <a:p>
            <a:r>
              <a:rPr lang="en-US" dirty="0"/>
              <a:t>For each of the following thresholds: 0.35, 0.30, 0.25, 0.20, 0.15, 0.10</a:t>
            </a:r>
          </a:p>
          <a:p>
            <a:pPr lvl="1"/>
            <a:r>
              <a:rPr lang="en-US" dirty="0"/>
              <a:t>Create a vector of binary predictions</a:t>
            </a:r>
          </a:p>
          <a:p>
            <a:pPr lvl="1"/>
            <a:r>
              <a:rPr lang="en-US" dirty="0"/>
              <a:t>Compute the confusion matrix</a:t>
            </a:r>
          </a:p>
          <a:p>
            <a:pPr lvl="1"/>
            <a:r>
              <a:rPr lang="en-US" dirty="0"/>
              <a:t>Compute the accuracy</a:t>
            </a:r>
          </a:p>
          <a:p>
            <a:pPr lvl="1"/>
            <a:r>
              <a:rPr lang="en-US" dirty="0"/>
              <a:t>Compute the precision</a:t>
            </a:r>
          </a:p>
          <a:p>
            <a:pPr lvl="1"/>
            <a:r>
              <a:rPr lang="en-US" dirty="0"/>
              <a:t>Compute the recall</a:t>
            </a:r>
          </a:p>
        </p:txBody>
      </p:sp>
    </p:spTree>
    <p:extLst>
      <p:ext uri="{BB962C8B-B14F-4D97-AF65-F5344CB8AC3E}">
        <p14:creationId xmlns:p14="http://schemas.microsoft.com/office/powerpoint/2010/main" val="1837612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BA77-AD61-4C02-A0E5-CB8DFFA33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E2C031-A374-4AF9-A11C-A39D0D321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640" y="5728422"/>
            <a:ext cx="10515600" cy="431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classification threshold will trade-off precision vs. recall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4D9F6-3F1F-4F62-BBA0-88FF686BF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572" y="1825518"/>
            <a:ext cx="2209992" cy="16003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EE3BA2-448C-4450-84A8-3A02F6780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37" y="1856000"/>
            <a:ext cx="2149026" cy="15393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27D37C-91B6-4D8A-A05F-29918BAD2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142" y="1848379"/>
            <a:ext cx="2118544" cy="15469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4BA9B9-C9B2-4430-871D-5013CF5DA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572" y="3807452"/>
            <a:ext cx="2309060" cy="15622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D59F78-4A97-4401-B66A-208B296D3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737" y="3740869"/>
            <a:ext cx="2232853" cy="1615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7DBCDD-037F-4D60-909C-C441E6A0A0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6142" y="3740869"/>
            <a:ext cx="2209992" cy="15927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6609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22355-8426-4025-8AA5-33E5C968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– Recall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96C9D-FB42-46CF-A660-F7FC3DAB5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72" y="3608281"/>
            <a:ext cx="5638800" cy="243046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We can clearly see the tradeoff between precision &amp; recall</a:t>
            </a:r>
          </a:p>
          <a:p>
            <a:r>
              <a:rPr lang="en-US" sz="2400" dirty="0"/>
              <a:t>Ideally there would be an area with both good precision and good recall</a:t>
            </a:r>
          </a:p>
          <a:p>
            <a:pPr lvl="1"/>
            <a:r>
              <a:rPr lang="en-US" sz="2000" dirty="0"/>
              <a:t>This is not the case</a:t>
            </a:r>
          </a:p>
          <a:p>
            <a:r>
              <a:rPr lang="en-US" sz="2400" dirty="0"/>
              <a:t>We can choose a threshold that maximizes both</a:t>
            </a:r>
          </a:p>
          <a:p>
            <a:pPr lvl="1"/>
            <a:r>
              <a:rPr lang="en-US" sz="2000" dirty="0"/>
              <a:t>Or give one of them more importance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AA2D8D-B9BE-4D09-A45F-5A5CBB0E8EFC}"/>
              </a:ext>
            </a:extLst>
          </p:cNvPr>
          <p:cNvSpPr txBox="1"/>
          <p:nvPr/>
        </p:nvSpPr>
        <p:spPr>
          <a:xfrm>
            <a:off x="759085" y="6176962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CreditDefault_LinearRegression_3.py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8615B6-F079-4D30-BF62-A688BF7EC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72" y="1428070"/>
            <a:ext cx="8497036" cy="1897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6797AC-18D7-4E17-9966-0037D7823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058" y="2660214"/>
            <a:ext cx="5365782" cy="41093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3570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D6E3-0309-46F5-BB47-87B61A6A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TPR vs. FPR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61A87-BB92-4288-A38F-ECE49D7E8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True Positive Rate TPR </a:t>
            </a:r>
          </a:p>
          <a:p>
            <a:pPr lvl="1"/>
            <a:r>
              <a:rPr lang="en-US" dirty="0"/>
              <a:t>Same as Recall</a:t>
            </a:r>
          </a:p>
          <a:p>
            <a:endParaRPr lang="en-US" dirty="0"/>
          </a:p>
          <a:p>
            <a:r>
              <a:rPr lang="en-US" dirty="0"/>
              <a:t>False Positive Rate FPR</a:t>
            </a:r>
          </a:p>
          <a:p>
            <a:pPr lvl="1"/>
            <a:r>
              <a:rPr lang="en-US" dirty="0"/>
              <a:t>Fall-out rate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As we lower the threshold we increase TPR</a:t>
            </a:r>
          </a:p>
          <a:p>
            <a:pPr lvl="1"/>
            <a:r>
              <a:rPr lang="en-US" dirty="0"/>
              <a:t>A good classifier does this without increasing FPR too much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4AE91D-3FA9-4652-9DBE-AED5FDF6F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8329"/>
            <a:ext cx="3799755" cy="944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80A36-7263-4438-8E8B-41141612F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087" y="3809048"/>
            <a:ext cx="2714625" cy="6572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83D28E-C2C7-468C-8186-3C81276E2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087" y="2401253"/>
            <a:ext cx="2790825" cy="647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9381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B7A0C-00D4-4D95-B520-0D9BF31C5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Receiver Operating Characteristic</a:t>
            </a:r>
          </a:p>
        </p:txBody>
      </p:sp>
      <p:pic>
        <p:nvPicPr>
          <p:cNvPr id="1026" name="Picture 2" descr="https://cdn-images-1.medium.com/max/2000/1*thHBCWlaKWIkouryKBh6Wg.jpeg">
            <a:extLst>
              <a:ext uri="{FF2B5EF4-FFF2-40B4-BE49-F238E27FC236}">
                <a16:creationId xmlns:a16="http://schemas.microsoft.com/office/drawing/2014/main" id="{F4DB4503-53D7-4597-B400-3487FD9A1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98157"/>
            <a:ext cx="10416746" cy="345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661BB0-E125-45E5-8988-EFA5D5406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05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Comparison of true positive rate against false positive rate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area under the curve (AUC) provides a measure of classifier quality</a:t>
            </a:r>
          </a:p>
        </p:txBody>
      </p:sp>
    </p:spTree>
    <p:extLst>
      <p:ext uri="{BB962C8B-B14F-4D97-AF65-F5344CB8AC3E}">
        <p14:creationId xmlns:p14="http://schemas.microsoft.com/office/powerpoint/2010/main" val="191334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E72559-7823-4E7B-A134-EE7AA27A0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802" y="2088292"/>
            <a:ext cx="4584277" cy="3585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4F1AE6-DE1B-45B5-BFA2-51BFB2C2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Receiver Operating Characteristic (ROC)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F454-A494-48BD-953A-60D66A391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ROC computation: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AUC computation: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FECD2-DB7E-4E40-9481-185460BAD767}"/>
              </a:ext>
            </a:extLst>
          </p:cNvPr>
          <p:cNvSpPr txBox="1"/>
          <p:nvPr/>
        </p:nvSpPr>
        <p:spPr>
          <a:xfrm>
            <a:off x="7322101" y="6181019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CreditDefault_LinearRegression_3.py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2D6A8-F448-4D68-8C0F-561F9A5D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69" y="5057727"/>
            <a:ext cx="7296150" cy="447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762840-5D2D-4A42-9C73-1814F390C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69" y="2343527"/>
            <a:ext cx="7000875" cy="1209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50AF2B-CD08-46DC-89B5-20A89337F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331" y="5975243"/>
            <a:ext cx="2088061" cy="1905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4176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1BC6D-ACDC-47ED-A5ED-7EDFAD10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/ 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5630A-7674-4AD6-B0E0-70D7F48C1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before, we compute the quality metrics against the test data and the training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scores are similar, which suggests the model is underfitting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902A0-E90D-40DB-9378-4E7555B4C9DF}"/>
              </a:ext>
            </a:extLst>
          </p:cNvPr>
          <p:cNvSpPr txBox="1"/>
          <p:nvPr/>
        </p:nvSpPr>
        <p:spPr>
          <a:xfrm>
            <a:off x="4030792" y="6212618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CreditDefault_LinearRegression_3.py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DB15A-3CDC-4ECD-BFC0-32D99209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3000375"/>
            <a:ext cx="6610350" cy="857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B8312-A6E3-494B-BFFC-DFA35C8DD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559" y="4342865"/>
            <a:ext cx="3124471" cy="4496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7804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A5C1-EB4C-4FA6-98CA-93C1B7A2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17598-0BA2-4445-A2E4-4290E5CB2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7800" cy="4351338"/>
          </a:xfrm>
        </p:spPr>
        <p:txBody>
          <a:bodyPr/>
          <a:lstStyle/>
          <a:p>
            <a:r>
              <a:rPr lang="en-US" dirty="0"/>
              <a:t>As before, we use the absolute value of the coefficients to infer feature importance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F26C1-9752-48AE-869B-24D92C907D1E}"/>
              </a:ext>
            </a:extLst>
          </p:cNvPr>
          <p:cNvSpPr txBox="1"/>
          <p:nvPr/>
        </p:nvSpPr>
        <p:spPr>
          <a:xfrm>
            <a:off x="935585" y="6051606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CreditDefault_LinearRegression_4.py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D8BF2-CF4A-44A8-B16F-A21D46150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385" y="2006227"/>
            <a:ext cx="6622354" cy="43056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6398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Agenda </a:t>
            </a:r>
            <a:r>
              <a:rPr lang="es-CR" dirty="0" err="1"/>
              <a:t>for</a:t>
            </a:r>
            <a:r>
              <a:rPr lang="es-CR" dirty="0"/>
              <a:t> </a:t>
            </a:r>
            <a:r>
              <a:rPr lang="es-CR" dirty="0" err="1"/>
              <a:t>Week</a:t>
            </a:r>
            <a:r>
              <a:rPr lang="es-CR" dirty="0"/>
              <a:t>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497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dirty="0" err="1"/>
              <a:t>Theory</a:t>
            </a:r>
            <a:endParaRPr lang="es-CR" dirty="0"/>
          </a:p>
          <a:p>
            <a:pPr lvl="1"/>
            <a:r>
              <a:rPr lang="es-CR" dirty="0" err="1"/>
              <a:t>Binary</a:t>
            </a:r>
            <a:r>
              <a:rPr lang="es-CR" dirty="0"/>
              <a:t> </a:t>
            </a:r>
            <a:r>
              <a:rPr lang="es-CR" dirty="0" err="1"/>
              <a:t>Classification</a:t>
            </a:r>
            <a:endParaRPr lang="es-CR" dirty="0"/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Quality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metrics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Classification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with</a:t>
            </a:r>
            <a:r>
              <a:rPr lang="es-CR" dirty="0">
                <a:solidFill>
                  <a:schemeClr val="tx1"/>
                </a:solidFill>
              </a:rPr>
              <a:t> linear </a:t>
            </a:r>
            <a:r>
              <a:rPr lang="es-CR" dirty="0" err="1">
                <a:solidFill>
                  <a:schemeClr val="tx1"/>
                </a:solidFill>
              </a:rPr>
              <a:t>regression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Logistic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regression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Support</a:t>
            </a:r>
            <a:r>
              <a:rPr lang="es-CR" dirty="0">
                <a:solidFill>
                  <a:schemeClr val="tx1"/>
                </a:solidFill>
              </a:rPr>
              <a:t> vector machines</a:t>
            </a:r>
          </a:p>
          <a:p>
            <a:pPr lvl="2"/>
            <a:r>
              <a:rPr lang="es-CR" dirty="0">
                <a:solidFill>
                  <a:schemeClr val="tx1"/>
                </a:solidFill>
              </a:rPr>
              <a:t>K-</a:t>
            </a:r>
            <a:r>
              <a:rPr lang="es-CR" dirty="0" err="1">
                <a:solidFill>
                  <a:schemeClr val="tx1"/>
                </a:solidFill>
              </a:rPr>
              <a:t>nearest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neighbors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Decision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trees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Random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forests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Ensemble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methods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E47AE9-7A7A-4E11-890A-DFFA4335BDE7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0497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R" dirty="0" err="1"/>
              <a:t>Practice</a:t>
            </a:r>
            <a:endParaRPr lang="es-CR" dirty="0"/>
          </a:p>
          <a:p>
            <a:pPr lvl="1"/>
            <a:r>
              <a:rPr lang="es-CR" dirty="0" err="1"/>
              <a:t>Credit</a:t>
            </a:r>
            <a:r>
              <a:rPr lang="es-CR" dirty="0"/>
              <a:t> default </a:t>
            </a:r>
            <a:r>
              <a:rPr lang="es-CR" dirty="0" err="1"/>
              <a:t>dataset</a:t>
            </a:r>
            <a:endParaRPr lang="es-CR" dirty="0"/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Feature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exploration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Pre-processing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>
                <a:solidFill>
                  <a:schemeClr val="tx1"/>
                </a:solidFill>
              </a:rPr>
              <a:t>Linear </a:t>
            </a:r>
            <a:r>
              <a:rPr lang="es-CR" dirty="0" err="1">
                <a:solidFill>
                  <a:schemeClr val="tx1"/>
                </a:solidFill>
              </a:rPr>
              <a:t>regression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Logistic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regression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>
                <a:solidFill>
                  <a:schemeClr val="tx1"/>
                </a:solidFill>
              </a:rPr>
              <a:t>SVM</a:t>
            </a: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kNN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Decision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tree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Random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forest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Ensemble</a:t>
            </a:r>
            <a:endParaRPr lang="es-C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391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9201-CC44-4888-AF8D-91ACA906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HW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194B4-489C-4DC4-A5B6-1D56DB644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Implement linear regression using weight-balanced class values</a:t>
            </a:r>
          </a:p>
          <a:p>
            <a:pPr lvl="1"/>
            <a:r>
              <a:rPr lang="en-US" dirty="0"/>
              <a:t>Scale the outputs in a ratio inversely proportional to the ratio of classes</a:t>
            </a:r>
          </a:p>
          <a:p>
            <a:pPr lvl="1"/>
            <a:r>
              <a:rPr lang="en-US" dirty="0"/>
              <a:t>Compute a Precision &amp; Recall graph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How does it look, compared to the previous case?</a:t>
            </a:r>
          </a:p>
          <a:p>
            <a:pPr lvl="1"/>
            <a:r>
              <a:rPr lang="en-US" dirty="0"/>
              <a:t>Compute the ROC and AUC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Did it improve?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Is weight-balancing the classes helpful?</a:t>
            </a:r>
          </a:p>
        </p:txBody>
      </p:sp>
    </p:spTree>
    <p:extLst>
      <p:ext uri="{BB962C8B-B14F-4D97-AF65-F5344CB8AC3E}">
        <p14:creationId xmlns:p14="http://schemas.microsoft.com/office/powerpoint/2010/main" val="1196140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418CA-5A7D-4534-9994-F950A71D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378089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48F4B7-8FC4-461D-9EB0-23024995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Logistic Regression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16DA1-2A23-43DD-8EE0-4D527CAA2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2310"/>
          </a:xfrm>
        </p:spPr>
        <p:txBody>
          <a:bodyPr>
            <a:normAutofit/>
          </a:bodyPr>
          <a:lstStyle/>
          <a:p>
            <a:r>
              <a:rPr lang="en-US" sz="2400" dirty="0"/>
              <a:t>For classification problems, a linear model doesn’t quite fit what we want</a:t>
            </a:r>
          </a:p>
          <a:p>
            <a:pPr lvl="1"/>
            <a:r>
              <a:rPr lang="en-US" sz="2000" dirty="0"/>
              <a:t>We want something that produces an output close to 0 or to 1, </a:t>
            </a:r>
            <a:br>
              <a:rPr lang="en-US" sz="2000" dirty="0"/>
            </a:br>
            <a:r>
              <a:rPr lang="en-US" sz="2000" dirty="0"/>
              <a:t>but not in the middle (red dots below)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Logistic regression uses an S-shaped function that is closer to what we want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01D0AF-C715-4456-9024-308EB0A6EC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35427" y="3015050"/>
            <a:ext cx="7059094" cy="273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83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F2330-D3F2-4EF8-89CD-B525CE50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Logistic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32F93-9C6F-4BD3-A42E-730DE0A070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800" b="0" dirty="0"/>
                  <a:t>	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sz="2800" b="0" dirty="0"/>
              </a:p>
              <a:p>
                <a:endParaRPr lang="en-US" dirty="0"/>
              </a:p>
              <a:p>
                <a:r>
                  <a:rPr lang="en-US" dirty="0"/>
                  <a:t>Maps any range of </a:t>
                </a:r>
                <a:r>
                  <a:rPr lang="en-US" i="1" dirty="0"/>
                  <a:t>x</a:t>
                </a:r>
                <a:r>
                  <a:rPr lang="en-US" dirty="0"/>
                  <a:t> to [0, 1] </a:t>
                </a:r>
              </a:p>
              <a:p>
                <a:r>
                  <a:rPr lang="en-US" sz="2800" dirty="0"/>
                  <a:t>Related to the hyperbolic tangent</a:t>
                </a:r>
              </a:p>
              <a:p>
                <a:r>
                  <a:rPr lang="en-US" sz="2800" dirty="0"/>
                  <a:t>Sometimes is called </a:t>
                </a:r>
                <a:br>
                  <a:rPr lang="en-US" sz="2800" dirty="0"/>
                </a:br>
                <a:r>
                  <a:rPr lang="en-US" sz="2800" dirty="0"/>
                  <a:t>the sigmoid function</a:t>
                </a:r>
              </a:p>
              <a:p>
                <a:pPr lvl="1"/>
                <a:r>
                  <a:rPr lang="en-US" dirty="0"/>
                  <a:t>But sigmoid really refers to</a:t>
                </a:r>
                <a:br>
                  <a:rPr lang="en-US" dirty="0"/>
                </a:br>
                <a:r>
                  <a:rPr lang="en-US" dirty="0"/>
                  <a:t>any S-shaped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32F93-9C6F-4BD3-A42E-730DE0A070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https://upload.wikimedia.org/wikipedia/commons/thumb/8/88/Logistic-curve.svg/1024px-Logistic-curve.svg.png">
            <a:extLst>
              <a:ext uri="{FF2B5EF4-FFF2-40B4-BE49-F238E27FC236}">
                <a16:creationId xmlns:a16="http://schemas.microsoft.com/office/drawing/2014/main" id="{31833F80-0D39-4424-A5B4-46AE8708B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095" y="1825625"/>
            <a:ext cx="5919073" cy="39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056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698D-ABBF-44DC-8D79-51D8D840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FDE344-1518-4A9E-B821-505A35B8BD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+…+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Starts with a linear combination of the inputs</a:t>
                </a:r>
              </a:p>
              <a:p>
                <a:r>
                  <a:rPr lang="en-US" dirty="0"/>
                  <a:t>Adds a logistic function as the “activation” function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FDE344-1518-4A9E-B821-505A35B8BD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sebastianraschka.com/images/faq/logisticregr-neuralnet/schematic.png">
            <a:extLst>
              <a:ext uri="{FF2B5EF4-FFF2-40B4-BE49-F238E27FC236}">
                <a16:creationId xmlns:a16="http://schemas.microsoft.com/office/drawing/2014/main" id="{FEC446AD-307F-4922-966E-01A6E0B20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4"/>
          <a:stretch/>
        </p:blipFill>
        <p:spPr bwMode="auto">
          <a:xfrm>
            <a:off x="2954254" y="4219608"/>
            <a:ext cx="6488819" cy="227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108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3481D-F2B8-45CD-9D41-3CD6F273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Logistic Regressor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2D024-C611-429C-8FED-1FDF9B9D3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closed-form solution</a:t>
            </a:r>
          </a:p>
          <a:p>
            <a:pPr lvl="1"/>
            <a:r>
              <a:rPr lang="en-US" dirty="0"/>
              <a:t>The response is non-linear</a:t>
            </a:r>
          </a:p>
          <a:p>
            <a:r>
              <a:rPr lang="en-US" dirty="0"/>
              <a:t>Need to use iterative approximation methods</a:t>
            </a:r>
          </a:p>
          <a:p>
            <a:pPr lvl="1"/>
            <a:r>
              <a:rPr lang="en-US" dirty="0"/>
              <a:t>Minimize a cost function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Should be monotonic, so there is a global minimum</a:t>
            </a:r>
          </a:p>
          <a:p>
            <a:r>
              <a:rPr lang="en-US" dirty="0"/>
              <a:t>Cost function for logistic regression:</a:t>
            </a:r>
          </a:p>
        </p:txBody>
      </p:sp>
      <p:pic>
        <p:nvPicPr>
          <p:cNvPr id="3076" name="Picture 4" descr="https://cdn-images-1.medium.com/max/600/1*gAsyT-YdsQZUMF81NTZQdQ.png">
            <a:extLst>
              <a:ext uri="{FF2B5EF4-FFF2-40B4-BE49-F238E27FC236}">
                <a16:creationId xmlns:a16="http://schemas.microsoft.com/office/drawing/2014/main" id="{9626E761-3D46-481B-BE43-1D3BF3CE4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230" y="1841243"/>
            <a:ext cx="2723884" cy="215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mages-1.medium.com/max/600/1*2QLAi8r4BWFZ4AC6aQLzbA.png">
            <a:extLst>
              <a:ext uri="{FF2B5EF4-FFF2-40B4-BE49-F238E27FC236}">
                <a16:creationId xmlns:a16="http://schemas.microsoft.com/office/drawing/2014/main" id="{CDE0ED10-F392-40E1-A482-C0B297CC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709" y="4109555"/>
            <a:ext cx="2723883" cy="206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cdn-images-1.medium.com/max/1400/1*uFMcqEpoDZ-5jE927oln3Q.png">
            <a:extLst>
              <a:ext uri="{FF2B5EF4-FFF2-40B4-BE49-F238E27FC236}">
                <a16:creationId xmlns:a16="http://schemas.microsoft.com/office/drawing/2014/main" id="{94CE325D-FE86-4D61-8234-DF48E8294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3" r="20516"/>
          <a:stretch/>
        </p:blipFill>
        <p:spPr bwMode="auto">
          <a:xfrm>
            <a:off x="1486092" y="4613898"/>
            <a:ext cx="5937624" cy="87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699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4C224-DD7A-4781-9870-83D927A39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11CBF-C012-41A4-A31E-208A427CA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897"/>
          </a:xfrm>
        </p:spPr>
        <p:txBody>
          <a:bodyPr>
            <a:normAutofit/>
          </a:bodyPr>
          <a:lstStyle/>
          <a:p>
            <a:r>
              <a:rPr lang="en-US" dirty="0"/>
              <a:t>Iterative algorithm to minimize a cost function </a:t>
            </a:r>
            <a:r>
              <a:rPr lang="en-US" i="1" dirty="0"/>
              <a:t>J(</a:t>
            </a:r>
            <a:r>
              <a:rPr lang="el-GR" i="1" dirty="0"/>
              <a:t>Θ</a:t>
            </a:r>
            <a:r>
              <a:rPr lang="en-US" i="1" dirty="0"/>
              <a:t>)</a:t>
            </a:r>
          </a:p>
          <a:p>
            <a:r>
              <a:rPr lang="en-US" dirty="0"/>
              <a:t>Adjusts each parameter </a:t>
            </a:r>
            <a:r>
              <a:rPr lang="el-GR" i="1" dirty="0"/>
              <a:t>Θ</a:t>
            </a:r>
            <a:r>
              <a:rPr lang="en-US" i="1" baseline="-25000" dirty="0"/>
              <a:t>j</a:t>
            </a:r>
            <a:r>
              <a:rPr lang="en-US" i="1" dirty="0"/>
              <a:t> </a:t>
            </a:r>
            <a:r>
              <a:rPr lang="en-US" dirty="0"/>
              <a:t>by an amount that is proportional to the derivative of the cost function </a:t>
            </a:r>
            <a:r>
              <a:rPr lang="en-US" i="1" dirty="0"/>
              <a:t>J(</a:t>
            </a:r>
            <a:r>
              <a:rPr lang="el-GR" i="1" dirty="0"/>
              <a:t>Θ</a:t>
            </a:r>
            <a:r>
              <a:rPr lang="en-US" i="1" dirty="0"/>
              <a:t>) </a:t>
            </a:r>
            <a:r>
              <a:rPr lang="en-US" dirty="0" err="1"/>
              <a:t>w.r.t.</a:t>
            </a:r>
            <a:r>
              <a:rPr lang="en-US" dirty="0"/>
              <a:t> the parameter </a:t>
            </a:r>
            <a:r>
              <a:rPr lang="el-GR" i="1" dirty="0"/>
              <a:t>Θ</a:t>
            </a:r>
            <a:r>
              <a:rPr lang="en-US" i="1" baseline="-25000" dirty="0"/>
              <a:t>j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l-GR" i="1" dirty="0"/>
              <a:t>α</a:t>
            </a:r>
            <a:r>
              <a:rPr lang="en-US" dirty="0"/>
              <a:t> is the learning rate</a:t>
            </a:r>
          </a:p>
          <a:p>
            <a:pPr lvl="1"/>
            <a:r>
              <a:rPr lang="en-US" dirty="0"/>
              <a:t>The derivative can be analytical</a:t>
            </a:r>
            <a:br>
              <a:rPr lang="en-US" dirty="0"/>
            </a:br>
            <a:r>
              <a:rPr lang="en-US" dirty="0"/>
              <a:t>or estimated from differences</a:t>
            </a:r>
          </a:p>
          <a:p>
            <a:r>
              <a:rPr lang="en-US" dirty="0"/>
              <a:t>Takes steps in the direction</a:t>
            </a:r>
            <a:br>
              <a:rPr lang="en-US" dirty="0"/>
            </a:br>
            <a:r>
              <a:rPr lang="en-US" dirty="0"/>
              <a:t>of the steepest slope</a:t>
            </a:r>
          </a:p>
        </p:txBody>
      </p:sp>
      <p:pic>
        <p:nvPicPr>
          <p:cNvPr id="4098" name="Picture 2" descr="https://cdn-images-1.medium.com/max/800/1*1--MUhjPjOL7oYdVo7R6gQ.png">
            <a:extLst>
              <a:ext uri="{FF2B5EF4-FFF2-40B4-BE49-F238E27FC236}">
                <a16:creationId xmlns:a16="http://schemas.microsoft.com/office/drawing/2014/main" id="{A90DAF33-2415-4C16-8165-95E59102A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898" y="3232321"/>
            <a:ext cx="3055525" cy="98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-images-1.medium.com/max/1000/1*SzVGKaga11mEwpJ1EpQJOw.png">
            <a:extLst>
              <a:ext uri="{FF2B5EF4-FFF2-40B4-BE49-F238E27FC236}">
                <a16:creationId xmlns:a16="http://schemas.microsoft.com/office/drawing/2014/main" id="{49CCA16E-5986-4D1C-BCF9-460D369E2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0" b="9733"/>
          <a:stretch/>
        </p:blipFill>
        <p:spPr bwMode="auto">
          <a:xfrm>
            <a:off x="5877114" y="3232321"/>
            <a:ext cx="5837583" cy="306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977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79FB2-E759-4138-BF83-C32D54DD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B30A6-AB0A-488C-B774-A3566EFD7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46141"/>
            <a:ext cx="10515600" cy="988540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There are multiple solvers available: newton-cg, sag, saga, </a:t>
            </a:r>
            <a:r>
              <a:rPr lang="en-US" dirty="0" err="1"/>
              <a:t>liblinear</a:t>
            </a:r>
            <a:endParaRPr lang="en-US" dirty="0"/>
          </a:p>
          <a:p>
            <a:pPr lvl="1"/>
            <a:r>
              <a:rPr lang="en-US" dirty="0"/>
              <a:t>All are variants of gradient descent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4045E4-DC78-4711-96F3-2BBE8508496A}"/>
              </a:ext>
            </a:extLst>
          </p:cNvPr>
          <p:cNvSpPr txBox="1"/>
          <p:nvPr/>
        </p:nvSpPr>
        <p:spPr>
          <a:xfrm>
            <a:off x="4030791" y="6154321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CreditDefault_LogisticRegression_1.py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E6112-6415-44BC-AE81-6EAA79297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3" y="1911114"/>
            <a:ext cx="5886450" cy="2514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257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79FB2-E759-4138-BF83-C32D54DD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2967D3-5676-44D5-B1BA-FBB5A2381599}"/>
              </a:ext>
            </a:extLst>
          </p:cNvPr>
          <p:cNvSpPr txBox="1"/>
          <p:nvPr/>
        </p:nvSpPr>
        <p:spPr>
          <a:xfrm>
            <a:off x="4030791" y="6154321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CreditDefault_LogisticRegression_1.py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AC1F1-6C07-4724-BF2A-A65328ADD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2114550"/>
            <a:ext cx="8753475" cy="2628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2569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F17D3-3DA6-4132-943C-8EBD7E4B4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1C5AA-3C8D-4C7C-A1AC-4A7033B42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a logistic regression model for the credit default dataset (</a:t>
            </a:r>
            <a:r>
              <a:rPr lang="en-US" dirty="0" err="1"/>
              <a:t>credit_card_default_dataset.pickle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Compute and plot a Precision &amp; Recall plot</a:t>
            </a:r>
          </a:p>
          <a:p>
            <a:pPr lvl="1"/>
            <a:r>
              <a:rPr lang="en-US" dirty="0"/>
              <a:t>Compute and plot a Receiver Operating Characteristic (ROC) plot</a:t>
            </a:r>
          </a:p>
          <a:p>
            <a:pPr lvl="1"/>
            <a:r>
              <a:rPr lang="en-US" dirty="0"/>
              <a:t>Compute the AUC score for the test data</a:t>
            </a:r>
          </a:p>
          <a:p>
            <a:pPr lvl="1"/>
            <a:r>
              <a:rPr lang="en-US" dirty="0"/>
              <a:t>Compute the AUC score for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698902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452F45-6B05-477E-977B-C08A1860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6210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D465-D79B-42C5-8321-305DD15D6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9CD4C-BAE1-4AD8-9126-29808D88B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80" y="1758649"/>
            <a:ext cx="4796195" cy="3699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D7ACC9-1145-4F74-ACF8-9213DA3C8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385" y="1605744"/>
            <a:ext cx="4955605" cy="38528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0D601-9862-4C56-99DF-DDD9C1F7B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713" y="5727941"/>
            <a:ext cx="3162574" cy="464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3727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1B94-A692-45D0-9D38-F8576777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HW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B2203-75B7-493F-92AE-30024B9EF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a sorted list of feature </a:t>
            </a:r>
            <a:r>
              <a:rPr lang="en-US" dirty="0" err="1"/>
              <a:t>importances</a:t>
            </a:r>
            <a:r>
              <a:rPr lang="en-US" dirty="0"/>
              <a:t>, based on the logistic regression coefficients</a:t>
            </a:r>
          </a:p>
          <a:p>
            <a:pPr lvl="1"/>
            <a:r>
              <a:rPr lang="en-US" dirty="0"/>
              <a:t>Are they the same as for linear regression?</a:t>
            </a:r>
          </a:p>
        </p:txBody>
      </p:sp>
    </p:spTree>
    <p:extLst>
      <p:ext uri="{BB962C8B-B14F-4D97-AF65-F5344CB8AC3E}">
        <p14:creationId xmlns:p14="http://schemas.microsoft.com/office/powerpoint/2010/main" val="1690262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8B83B86-DBA6-4618-96BE-1B2C71A22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Break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5D201-82BF-4738-988B-E090FC1E0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Back at</a:t>
            </a:r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2414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30A9E7-4268-4AFA-AB1D-7AC718A11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2276266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1174-7199-4A12-82C3-2DB2B740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95B6C-05AA-49BE-918A-F0C1F8247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62800" cy="4667250"/>
          </a:xfrm>
        </p:spPr>
        <p:txBody>
          <a:bodyPr>
            <a:normAutofit/>
          </a:bodyPr>
          <a:lstStyle/>
          <a:p>
            <a:r>
              <a:rPr lang="en-US" dirty="0"/>
              <a:t>Tries to separate classes by a decision boundary </a:t>
            </a:r>
          </a:p>
          <a:p>
            <a:pPr lvl="1"/>
            <a:r>
              <a:rPr lang="en-US" dirty="0"/>
              <a:t>Fits a decision boundary function that produces maximum margin</a:t>
            </a:r>
          </a:p>
          <a:p>
            <a:r>
              <a:rPr lang="en-US" dirty="0"/>
              <a:t>In overlapping classes, the objective is to minimize violations of the boundary</a:t>
            </a:r>
          </a:p>
          <a:p>
            <a:r>
              <a:rPr lang="en-US" dirty="0"/>
              <a:t>Linear SVM uses linear boundary function</a:t>
            </a:r>
          </a:p>
          <a:p>
            <a:pPr lvl="1"/>
            <a:r>
              <a:rPr lang="en-US" dirty="0"/>
              <a:t>One coefficient for every input feature</a:t>
            </a:r>
          </a:p>
        </p:txBody>
      </p:sp>
      <p:pic>
        <p:nvPicPr>
          <p:cNvPr id="1026" name="Picture 2" descr="https://upload.wikimedia.org/wikipedia/commons/7/72/SVM_margin.png">
            <a:extLst>
              <a:ext uri="{FF2B5EF4-FFF2-40B4-BE49-F238E27FC236}">
                <a16:creationId xmlns:a16="http://schemas.microsoft.com/office/drawing/2014/main" id="{DAB6B332-DAF9-4F37-9729-8569D0CB7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310" y="2516730"/>
            <a:ext cx="3380853" cy="328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51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2C96D-B667-4D57-ABAB-71B76FA52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SVM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E851B-A2B9-4F3D-A68C-09CAF4877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69" y="1960464"/>
            <a:ext cx="6469941" cy="3741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ACEF56-95F7-408C-AA2D-5814AA363041}"/>
              </a:ext>
            </a:extLst>
          </p:cNvPr>
          <p:cNvSpPr txBox="1"/>
          <p:nvPr/>
        </p:nvSpPr>
        <p:spPr>
          <a:xfrm>
            <a:off x="4030791" y="6154321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CreditDefault_LinearSVM_1.py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179BD5-C7A3-48A2-B8BA-4D9F657CE1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231"/>
          <a:stretch/>
        </p:blipFill>
        <p:spPr>
          <a:xfrm>
            <a:off x="7758567" y="2337686"/>
            <a:ext cx="4104249" cy="2987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80786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77D5-7DFB-422E-83DB-AF1F7AED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SVM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B904D-DED9-4971-ABC9-0473BDF28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82" y="2059682"/>
            <a:ext cx="3641830" cy="2844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80300-9479-40CC-833A-6DACE9A9E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304" y="2059682"/>
            <a:ext cx="3830743" cy="2961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9D11AE-E372-4DBB-8426-DDDE6043B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073" y="5310922"/>
            <a:ext cx="3238781" cy="5334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F94EEE-F166-4346-A7EC-DD9136F90622}"/>
              </a:ext>
            </a:extLst>
          </p:cNvPr>
          <p:cNvSpPr txBox="1"/>
          <p:nvPr/>
        </p:nvSpPr>
        <p:spPr>
          <a:xfrm>
            <a:off x="4030791" y="6154321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CreditDefault_LinearSVM_2.py</a:t>
            </a:r>
          </a:p>
        </p:txBody>
      </p:sp>
    </p:spTree>
    <p:extLst>
      <p:ext uri="{BB962C8B-B14F-4D97-AF65-F5344CB8AC3E}">
        <p14:creationId xmlns:p14="http://schemas.microsoft.com/office/powerpoint/2010/main" val="701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8C73-B41F-4BDB-9057-428621085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45287-A945-4FD6-B18C-401B53876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have higher-order decision boundary functions</a:t>
            </a:r>
          </a:p>
          <a:p>
            <a:pPr lvl="1"/>
            <a:r>
              <a:rPr lang="en-US" dirty="0"/>
              <a:t>Equivalent to having polynomial derived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9335A-1D2B-435D-BBE0-F4435E3A6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901" y="2964012"/>
            <a:ext cx="5056198" cy="321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93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54E8EC-5BEC-42D1-A15E-F7F8BC8B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2064082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C3BD9-BBFD-4249-B73D-B64FD5E1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FBF55-AA2D-463D-9ADC-64BD66BAA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99300" cy="4351338"/>
          </a:xfrm>
        </p:spPr>
        <p:txBody>
          <a:bodyPr/>
          <a:lstStyle/>
          <a:p>
            <a:r>
              <a:rPr lang="en-US" dirty="0"/>
              <a:t>An instance-based classifier</a:t>
            </a:r>
          </a:p>
          <a:p>
            <a:r>
              <a:rPr lang="en-US" dirty="0"/>
              <a:t>Compares each test point against the K nearest points</a:t>
            </a:r>
          </a:p>
          <a:p>
            <a:pPr lvl="1"/>
            <a:r>
              <a:rPr lang="en-US" dirty="0"/>
              <a:t>Distance is Euclidean with respect to each feature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Feature scales should be standardized</a:t>
            </a:r>
          </a:p>
          <a:p>
            <a:pPr lvl="1"/>
            <a:r>
              <a:rPr lang="en-US" dirty="0"/>
              <a:t>Uses majority vote</a:t>
            </a:r>
          </a:p>
          <a:p>
            <a:r>
              <a:rPr lang="en-US" dirty="0"/>
              <a:t>Better for problems with few features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E7AEA-A36D-437F-8817-06BE7128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204" y="2542261"/>
            <a:ext cx="4054191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03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3C3272-CD04-470D-BD84-1341DB99A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2DA9EF-B017-44F4-B685-6F2C48B2C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Organize into two buckets</a:t>
            </a:r>
          </a:p>
        </p:txBody>
      </p:sp>
      <p:pic>
        <p:nvPicPr>
          <p:cNvPr id="1032" name="Picture 8" descr="Image result for binary classification">
            <a:extLst>
              <a:ext uri="{FF2B5EF4-FFF2-40B4-BE49-F238E27FC236}">
                <a16:creationId xmlns:a16="http://schemas.microsoft.com/office/drawing/2014/main" id="{1B0BA1D6-067A-4AB6-8C7F-A5F65B87B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485" y="2504872"/>
            <a:ext cx="6906638" cy="3876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7994137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21D65-DF94-424B-9211-A1655F84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D8E69-5E8B-430C-B544-26EBDF57B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2599" y="1755353"/>
            <a:ext cx="2727065" cy="1991147"/>
          </a:xfrm>
        </p:spPr>
        <p:txBody>
          <a:bodyPr>
            <a:normAutofit/>
          </a:bodyPr>
          <a:lstStyle/>
          <a:p>
            <a:r>
              <a:rPr lang="en-US" sz="2400" dirty="0"/>
              <a:t>The optimal number of neighbors is problem specific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B029D-95C8-4983-A512-B0B2FB810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32" y="1690688"/>
            <a:ext cx="8016935" cy="8687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FC2894-1CA4-4E66-8F05-6E79B6BA9FDD}"/>
              </a:ext>
            </a:extLst>
          </p:cNvPr>
          <p:cNvSpPr txBox="1"/>
          <p:nvPr/>
        </p:nvSpPr>
        <p:spPr>
          <a:xfrm>
            <a:off x="7307391" y="6275652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CreditDefault_kNN_1.py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094CC-E8EF-4BF4-9C83-7B9C1B12F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07" y="2844516"/>
            <a:ext cx="3853890" cy="2908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5BA84C-2A70-4413-9F4C-A766562CA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150" y="2710330"/>
            <a:ext cx="4077495" cy="3176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6F14DE-D923-489F-94ED-647E640D4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642" y="6069915"/>
            <a:ext cx="3200677" cy="495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185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30A9E7-4268-4AFA-AB1D-7AC718A11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&amp; Random Forests</a:t>
            </a:r>
          </a:p>
        </p:txBody>
      </p:sp>
    </p:spTree>
    <p:extLst>
      <p:ext uri="{BB962C8B-B14F-4D97-AF65-F5344CB8AC3E}">
        <p14:creationId xmlns:p14="http://schemas.microsoft.com/office/powerpoint/2010/main" val="1117261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C1174-7199-4A12-82C3-2DB2B740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95B6C-05AA-49BE-918A-F0C1F8247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Uses a hierarchical set of decisions based on one feature at a time</a:t>
            </a:r>
          </a:p>
          <a:p>
            <a:pPr lvl="1"/>
            <a:r>
              <a:rPr lang="en-US" dirty="0"/>
              <a:t>The most discriminating feature is used first</a:t>
            </a:r>
          </a:p>
          <a:p>
            <a:pPr lvl="1"/>
            <a:r>
              <a:rPr lang="en-US" dirty="0"/>
              <a:t>Once this decision has been made, it may use a second feature to further discriminate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This creates a decision tree</a:t>
            </a:r>
          </a:p>
          <a:p>
            <a:pPr lvl="1"/>
            <a:r>
              <a:rPr lang="en-US" dirty="0"/>
              <a:t>Not all branches need to use all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E76BC-1069-4D14-A742-C75DA574D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807" y="4263886"/>
            <a:ext cx="5190437" cy="247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53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9BBFF-C4F6-44E2-B197-C43CA2BD7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0F940-9D0A-4973-B657-2C2B00D33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CART algorithm</a:t>
            </a:r>
          </a:p>
          <a:p>
            <a:pPr lvl="1"/>
            <a:r>
              <a:rPr lang="en-US" dirty="0"/>
              <a:t>Divides the set into two using the feature that discriminates best</a:t>
            </a:r>
          </a:p>
          <a:p>
            <a:pPr lvl="1"/>
            <a:r>
              <a:rPr lang="en-US" dirty="0"/>
              <a:t>Measures the “impurity” of each subset</a:t>
            </a:r>
          </a:p>
          <a:p>
            <a:pPr lvl="1"/>
            <a:r>
              <a:rPr lang="en-US" dirty="0"/>
              <a:t>If too impure, subdivide further using another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49820-F6C0-4E31-BD36-2233A09B7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573" y="3751358"/>
            <a:ext cx="3696020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98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DCC5-E744-49E7-AB29-D5A9958E5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644EF-DE23-4D4E-93ED-C4D05C6EC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2000"/>
            <a:ext cx="10515600" cy="1009652"/>
          </a:xfrm>
        </p:spPr>
        <p:txBody>
          <a:bodyPr/>
          <a:lstStyle/>
          <a:p>
            <a:r>
              <a:rPr lang="en-US" dirty="0"/>
              <a:t>The prediction probabilities are derived from the impurity of the nodes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21CE8-C50F-43E8-81E2-46214A7A8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255" y="2022684"/>
            <a:ext cx="7041490" cy="21566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8A1745-11BC-41B0-88A0-71016AE0BC79}"/>
              </a:ext>
            </a:extLst>
          </p:cNvPr>
          <p:cNvSpPr txBox="1"/>
          <p:nvPr/>
        </p:nvSpPr>
        <p:spPr>
          <a:xfrm>
            <a:off x="4030791" y="6154321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CreditDefault_DecTree_1.py</a:t>
            </a:r>
          </a:p>
        </p:txBody>
      </p:sp>
    </p:spTree>
    <p:extLst>
      <p:ext uri="{BB962C8B-B14F-4D97-AF65-F5344CB8AC3E}">
        <p14:creationId xmlns:p14="http://schemas.microsoft.com/office/powerpoint/2010/main" val="3528895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70744-CD6D-4C47-904A-62298F829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70959"/>
            <a:ext cx="10515600" cy="582580"/>
          </a:xfrm>
        </p:spPr>
        <p:txBody>
          <a:bodyPr/>
          <a:lstStyle/>
          <a:p>
            <a:r>
              <a:rPr lang="en-US" dirty="0"/>
              <a:t>What happened?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5F256F-8428-43EF-A9B6-3242431AB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Decision Trees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3C08C-31FC-474A-8B12-47E988343BBB}"/>
              </a:ext>
            </a:extLst>
          </p:cNvPr>
          <p:cNvSpPr txBox="1"/>
          <p:nvPr/>
        </p:nvSpPr>
        <p:spPr>
          <a:xfrm>
            <a:off x="4030791" y="6154321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CreditDefault_DecTree_1.py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9ED3D1-D6CD-4687-AF47-0A0237AB7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644" y="1509713"/>
            <a:ext cx="3505201" cy="27166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D891A4-FF53-4947-99D4-6617997D1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409" y="1509713"/>
            <a:ext cx="3575838" cy="27606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9E03E3-2B01-405A-B3D1-F92545AA7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136" y="4526480"/>
            <a:ext cx="3093988" cy="457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04220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96E4-20F0-4F8E-AAD0-E09FD3D6B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Overfitting in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7EA50-2720-4FD7-B0AD-EC5C41C1C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prevent the tree from splitting into very small leaves</a:t>
            </a:r>
          </a:p>
          <a:p>
            <a:pPr lvl="1"/>
            <a:r>
              <a:rPr lang="en-US" dirty="0"/>
              <a:t>Use the parameter </a:t>
            </a:r>
            <a:r>
              <a:rPr lang="en-US" b="1" dirty="0" err="1"/>
              <a:t>min_samples_leaf</a:t>
            </a:r>
            <a:r>
              <a:rPr lang="en-US" b="1" dirty="0"/>
              <a:t> </a:t>
            </a:r>
          </a:p>
          <a:p>
            <a:pPr lvl="1"/>
            <a:r>
              <a:rPr lang="en-US" dirty="0"/>
              <a:t>There are other ways</a:t>
            </a:r>
          </a:p>
          <a:p>
            <a:r>
              <a:rPr lang="en-US" dirty="0"/>
              <a:t>Let’s try with </a:t>
            </a:r>
            <a:r>
              <a:rPr lang="en-US" dirty="0" err="1"/>
              <a:t>min_samples_leaf</a:t>
            </a:r>
            <a:r>
              <a:rPr lang="en-US" dirty="0"/>
              <a:t> = 100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0B9CB-430D-44E0-B594-CA8657AD5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513" y="4094236"/>
            <a:ext cx="8024555" cy="5182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0228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70744-CD6D-4C47-904A-62298F829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4414"/>
            <a:ext cx="10515600" cy="9191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Much better</a:t>
            </a:r>
          </a:p>
          <a:p>
            <a:r>
              <a:rPr lang="en-US" dirty="0"/>
              <a:t>What is an optimal value of </a:t>
            </a:r>
            <a:r>
              <a:rPr lang="en-US" dirty="0" err="1"/>
              <a:t>min_samples_leaf</a:t>
            </a:r>
            <a:r>
              <a:rPr lang="en-US" dirty="0"/>
              <a:t>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5F256F-8428-43EF-A9B6-3242431AB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Decision Trees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23C08C-31FC-474A-8B12-47E988343BBB}"/>
              </a:ext>
            </a:extLst>
          </p:cNvPr>
          <p:cNvSpPr txBox="1"/>
          <p:nvPr/>
        </p:nvSpPr>
        <p:spPr>
          <a:xfrm>
            <a:off x="4030791" y="6154321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CreditDefault_DecTree_1.py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339F82-484B-4C32-A2EB-F770AB9FE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393" y="1690688"/>
            <a:ext cx="3343387" cy="2565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9E8BC3-3AD7-4DC5-807D-1A6CBA99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142" y="1690687"/>
            <a:ext cx="3290128" cy="2565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43DDD-6176-40B2-B5E3-AF62E4888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19" y="4592416"/>
            <a:ext cx="3116850" cy="441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7744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DFDF-AEA9-4685-89A3-DDF8E465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EB9EE-C086-41A3-8007-0D6F90A93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a decision tree classifier for the credit default dataset (</a:t>
            </a:r>
            <a:r>
              <a:rPr lang="en-US" dirty="0" err="1"/>
              <a:t>credit_card_default_dataset.pickle</a:t>
            </a:r>
            <a:r>
              <a:rPr lang="en-US" dirty="0"/>
              <a:t>)</a:t>
            </a:r>
          </a:p>
          <a:p>
            <a:r>
              <a:rPr lang="en-US" dirty="0"/>
              <a:t>Try different values of the parameter </a:t>
            </a:r>
            <a:r>
              <a:rPr lang="en-US" i="1" dirty="0" err="1"/>
              <a:t>min_samples_leaf</a:t>
            </a:r>
            <a:r>
              <a:rPr lang="en-US" i="1" dirty="0"/>
              <a:t>.  </a:t>
            </a:r>
            <a:r>
              <a:rPr lang="en-US" dirty="0"/>
              <a:t>For each:</a:t>
            </a:r>
          </a:p>
          <a:p>
            <a:pPr lvl="1"/>
            <a:r>
              <a:rPr lang="en-US" dirty="0"/>
              <a:t>Compute the AUC score for the test data</a:t>
            </a:r>
          </a:p>
          <a:p>
            <a:pPr lvl="1"/>
            <a:r>
              <a:rPr lang="en-US" dirty="0"/>
              <a:t>Compute the AUC score for the training data</a:t>
            </a:r>
          </a:p>
          <a:p>
            <a:r>
              <a:rPr lang="en-US" dirty="0"/>
              <a:t>What is the best value of </a:t>
            </a:r>
            <a:r>
              <a:rPr lang="en-US" i="1" dirty="0" err="1"/>
              <a:t>min_samples_leaf</a:t>
            </a:r>
            <a:r>
              <a:rPr lang="en-US" i="1" dirty="0"/>
              <a:t> </a:t>
            </a:r>
            <a:br>
              <a:rPr lang="en-US" dirty="0"/>
            </a:br>
            <a:r>
              <a:rPr lang="en-US" dirty="0"/>
              <a:t>that you could find?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2091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DFDF-AEA9-4685-89A3-DDF8E465B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B18E5-5750-4B86-9185-A5C5184AE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0" y="1816418"/>
            <a:ext cx="4241800" cy="41950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7990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5BF37-8560-43D2-A172-3410536B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Default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53E3-DCCF-4143-B7C0-BA5DDB435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Database of credit card default situations in Taiwan in 2005</a:t>
            </a:r>
          </a:p>
          <a:p>
            <a:pPr lvl="1"/>
            <a:r>
              <a:rPr lang="en-US" dirty="0"/>
              <a:t>Based of </a:t>
            </a:r>
            <a:r>
              <a:rPr lang="en-US" sz="2000" dirty="0">
                <a:hlinkClick r:id="rId2"/>
              </a:rPr>
              <a:t>https://archive.ics.uci.edu/ml/datasets/default+of+credit+card+clients</a:t>
            </a:r>
            <a:endParaRPr lang="en-US" sz="2000" dirty="0"/>
          </a:p>
          <a:p>
            <a:pPr lvl="1"/>
            <a:r>
              <a:rPr lang="en-US" dirty="0"/>
              <a:t>Cleaned-up by JCR</a:t>
            </a:r>
          </a:p>
          <a:p>
            <a:pPr lvl="2"/>
            <a:r>
              <a:rPr lang="en-US" dirty="0"/>
              <a:t>Replaced numbers by labels in categorical columns (education, marriage, etc.)</a:t>
            </a:r>
          </a:p>
          <a:p>
            <a:pPr lvl="2"/>
            <a:r>
              <a:rPr lang="en-US" dirty="0"/>
              <a:t>Removed derived columns</a:t>
            </a:r>
          </a:p>
          <a:p>
            <a:pPr lvl="2"/>
            <a:r>
              <a:rPr lang="en-US" dirty="0"/>
              <a:t>Changed some column names</a:t>
            </a:r>
          </a:p>
          <a:p>
            <a:r>
              <a:rPr lang="en-US" dirty="0"/>
              <a:t>16 input features</a:t>
            </a:r>
          </a:p>
          <a:p>
            <a:pPr lvl="1"/>
            <a:r>
              <a:rPr lang="en-US" dirty="0"/>
              <a:t>Age, education, marriage, sex</a:t>
            </a:r>
          </a:p>
          <a:p>
            <a:pPr lvl="1"/>
            <a:r>
              <a:rPr lang="en-US" dirty="0"/>
              <a:t>Credit limit</a:t>
            </a:r>
          </a:p>
          <a:p>
            <a:pPr lvl="1"/>
            <a:r>
              <a:rPr lang="en-US" dirty="0"/>
              <a:t>Current bill</a:t>
            </a:r>
          </a:p>
          <a:p>
            <a:pPr lvl="1"/>
            <a:r>
              <a:rPr lang="en-US" dirty="0"/>
              <a:t>Last 5 bill amounts</a:t>
            </a:r>
          </a:p>
          <a:p>
            <a:pPr lvl="1"/>
            <a:r>
              <a:rPr lang="en-US" dirty="0"/>
              <a:t>Last 5 payments</a:t>
            </a:r>
          </a:p>
          <a:p>
            <a:r>
              <a:rPr lang="en-US" dirty="0"/>
              <a:t>Binary output feature</a:t>
            </a:r>
          </a:p>
          <a:p>
            <a:pPr lvl="1"/>
            <a:r>
              <a:rPr lang="en-US" dirty="0"/>
              <a:t>Will default on payment next month? (1/0)</a:t>
            </a:r>
          </a:p>
          <a:p>
            <a:r>
              <a:rPr lang="en-US" dirty="0"/>
              <a:t>30,000 cases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7161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8B25-5618-41D4-83BF-CE97DEB8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the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04052-F8A6-47BE-BE3A-FB4576B47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623135"/>
            <a:ext cx="3759200" cy="3700463"/>
          </a:xfrm>
        </p:spPr>
        <p:txBody>
          <a:bodyPr/>
          <a:lstStyle/>
          <a:p>
            <a:r>
              <a:rPr lang="en-US" dirty="0"/>
              <a:t>This saves a .dot file, which is a textual graph representation</a:t>
            </a:r>
          </a:p>
          <a:p>
            <a:r>
              <a:rPr lang="en-US" dirty="0"/>
              <a:t>To visualize it, you can use a web service (like </a:t>
            </a:r>
            <a:r>
              <a:rPr lang="en-US" sz="2000" dirty="0">
                <a:hlinkClick r:id="rId2"/>
              </a:rPr>
              <a:t>http://www.webgraphviz.com/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4647D-5448-408A-95D9-7293E0E6C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318" y="1690688"/>
            <a:ext cx="9723963" cy="510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9E3CC3-E8DD-44CA-A402-F9097D80935A}"/>
              </a:ext>
            </a:extLst>
          </p:cNvPr>
          <p:cNvSpPr txBox="1"/>
          <p:nvPr/>
        </p:nvSpPr>
        <p:spPr>
          <a:xfrm>
            <a:off x="4030791" y="6154321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CreditDefault_DecTree_4.py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3C7ED3-AD75-4AC6-9FB1-A3745F73E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819" y="2476499"/>
            <a:ext cx="6955280" cy="35402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15893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016E8-58B6-492A-B7CB-030C78453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to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BB787-7A65-414C-8958-D5745A032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6000" cy="4351338"/>
          </a:xfrm>
        </p:spPr>
        <p:txBody>
          <a:bodyPr/>
          <a:lstStyle/>
          <a:p>
            <a:r>
              <a:rPr lang="en-US" dirty="0"/>
              <a:t>Decision trees are known to be very sensitive to the training data set</a:t>
            </a:r>
          </a:p>
          <a:p>
            <a:pPr lvl="1"/>
            <a:r>
              <a:rPr lang="en-US" dirty="0"/>
              <a:t>Makes them unpredictable</a:t>
            </a:r>
          </a:p>
          <a:p>
            <a:r>
              <a:rPr lang="en-US" dirty="0"/>
              <a:t>For example, if we try training with different subsets of the training data:</a:t>
            </a:r>
          </a:p>
          <a:p>
            <a:pPr lvl="1"/>
            <a:r>
              <a:rPr lang="en-US" dirty="0"/>
              <a:t>Results vary significantly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0D208-7E42-4099-9D7F-34E3C38C5162}"/>
              </a:ext>
            </a:extLst>
          </p:cNvPr>
          <p:cNvSpPr txBox="1"/>
          <p:nvPr/>
        </p:nvSpPr>
        <p:spPr>
          <a:xfrm>
            <a:off x="4030791" y="6154321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CreditDefault_DecTree_3.py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BC7C1-F4F3-486A-A064-BB83BDED3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671" y="1825625"/>
            <a:ext cx="2751058" cy="3444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5422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7EEEB-ECAE-4106-9ABF-4D7B2092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4B08C-BC25-4CBD-AAC8-559C18351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38" y="1555281"/>
            <a:ext cx="9251482" cy="28501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28E936-3C27-4A51-B262-F796F53FAF59}"/>
              </a:ext>
            </a:extLst>
          </p:cNvPr>
          <p:cNvSpPr txBox="1"/>
          <p:nvPr/>
        </p:nvSpPr>
        <p:spPr>
          <a:xfrm>
            <a:off x="1965585" y="6154321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CreditDefault_DecTree_5.py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36E1C-EFF7-4955-A185-9106FD7F6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499" y="3318899"/>
            <a:ext cx="4663841" cy="32743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0B6EBF-EBC9-4F8C-97A0-EC36F68EC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60" y="4898299"/>
            <a:ext cx="6449661" cy="943701"/>
          </a:xfrm>
        </p:spPr>
        <p:txBody>
          <a:bodyPr>
            <a:normAutofit/>
          </a:bodyPr>
          <a:lstStyle/>
          <a:p>
            <a:r>
              <a:rPr lang="en-US" dirty="0"/>
              <a:t>Beware that feature </a:t>
            </a:r>
            <a:r>
              <a:rPr lang="en-US" dirty="0" err="1"/>
              <a:t>importances</a:t>
            </a:r>
            <a:r>
              <a:rPr lang="en-US" dirty="0"/>
              <a:t> are also sensitive to input data</a:t>
            </a:r>
          </a:p>
        </p:txBody>
      </p:sp>
    </p:spTree>
    <p:extLst>
      <p:ext uri="{BB962C8B-B14F-4D97-AF65-F5344CB8AC3E}">
        <p14:creationId xmlns:p14="http://schemas.microsoft.com/office/powerpoint/2010/main" val="4276134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115EFD-1B10-4955-9186-AA6EE7B1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</p:spTree>
    <p:extLst>
      <p:ext uri="{BB962C8B-B14F-4D97-AF65-F5344CB8AC3E}">
        <p14:creationId xmlns:p14="http://schemas.microsoft.com/office/powerpoint/2010/main" val="26831275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F766-9C4A-40CE-A0FF-4C544D3E0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82DE0-FFF7-40DD-AF0E-2F4796F4F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Trains many decision tree classifiers on random subsets of the data</a:t>
            </a:r>
          </a:p>
          <a:p>
            <a:r>
              <a:rPr lang="en-US" dirty="0"/>
              <a:t>Aggregates the predictions of each classifier by counting votes</a:t>
            </a:r>
          </a:p>
          <a:p>
            <a:pPr lvl="1"/>
            <a:r>
              <a:rPr lang="en-US" dirty="0"/>
              <a:t>Its an ensemble method</a:t>
            </a:r>
          </a:p>
          <a:p>
            <a:r>
              <a:rPr lang="en-US" dirty="0"/>
              <a:t>Makes the aggregate result more stable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E043740F-BB46-4BB0-B2F8-357EA5988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460" y="3726180"/>
            <a:ext cx="4979889" cy="29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2341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2A9F-BEEC-4661-8D52-5F83C2FA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52E5-3089-454E-8D4A-617FA6329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25165"/>
            <a:ext cx="10109200" cy="2451797"/>
          </a:xfrm>
        </p:spPr>
        <p:txBody>
          <a:bodyPr>
            <a:normAutofit/>
          </a:bodyPr>
          <a:lstStyle/>
          <a:p>
            <a:r>
              <a:rPr lang="en-US" dirty="0"/>
              <a:t>Using multiple estimators provides more repeatable results</a:t>
            </a:r>
          </a:p>
          <a:p>
            <a:r>
              <a:rPr lang="en-US" dirty="0"/>
              <a:t>Also tends to improve the overall results </a:t>
            </a:r>
          </a:p>
          <a:p>
            <a:pPr lvl="1"/>
            <a:r>
              <a:rPr lang="en-US" dirty="0"/>
              <a:t>Up to a certain point</a:t>
            </a:r>
          </a:p>
          <a:p>
            <a:r>
              <a:rPr lang="en-US" dirty="0"/>
              <a:t>Can be slow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2EAEB-E9B7-40AD-AB22-E627A5D205FB}"/>
              </a:ext>
            </a:extLst>
          </p:cNvPr>
          <p:cNvSpPr txBox="1"/>
          <p:nvPr/>
        </p:nvSpPr>
        <p:spPr>
          <a:xfrm>
            <a:off x="4265743" y="6323598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CreditDefault_RandForest_1.py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BAE194-06F8-465B-A373-EA9E09A69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0495"/>
            <a:ext cx="6279424" cy="2004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38034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C778-6677-46C0-8931-5ECF8F98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49395-CA4D-4331-B5DC-B2A86440E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 a random forest classifier for the credit default dataset (</a:t>
            </a:r>
            <a:r>
              <a:rPr lang="en-US" dirty="0" err="1"/>
              <a:t>credit_card_default_dataset.pickle</a:t>
            </a:r>
            <a:r>
              <a:rPr lang="en-US" dirty="0"/>
              <a:t>)</a:t>
            </a:r>
          </a:p>
          <a:p>
            <a:r>
              <a:rPr lang="en-US" dirty="0"/>
              <a:t>Try different values for the parameter </a:t>
            </a:r>
            <a:r>
              <a:rPr lang="en-US" i="1" dirty="0" err="1"/>
              <a:t>n_estimators</a:t>
            </a:r>
            <a:r>
              <a:rPr lang="en-US" i="1" dirty="0"/>
              <a:t>.  </a:t>
            </a:r>
            <a:r>
              <a:rPr lang="en-US" dirty="0"/>
              <a:t>For each:</a:t>
            </a:r>
          </a:p>
          <a:p>
            <a:pPr lvl="1"/>
            <a:r>
              <a:rPr lang="en-US" dirty="0"/>
              <a:t>Compute the AUC score for the test data</a:t>
            </a:r>
          </a:p>
          <a:p>
            <a:pPr lvl="1"/>
            <a:r>
              <a:rPr lang="en-US" dirty="0"/>
              <a:t>Run multiple times.  Are your results repeatable?</a:t>
            </a:r>
          </a:p>
          <a:p>
            <a:pPr lvl="1"/>
            <a:r>
              <a:rPr lang="en-US" dirty="0"/>
              <a:t>Pick a value that provides consistent results</a:t>
            </a:r>
          </a:p>
          <a:p>
            <a:r>
              <a:rPr lang="en-US" dirty="0"/>
              <a:t>Once you are satisfied with the number of estimators, try different values of </a:t>
            </a:r>
            <a:r>
              <a:rPr lang="en-US" i="1" dirty="0" err="1"/>
              <a:t>min_samples_leaf</a:t>
            </a:r>
            <a:endParaRPr lang="en-US" i="1" dirty="0"/>
          </a:p>
          <a:p>
            <a:pPr lvl="1"/>
            <a:r>
              <a:rPr lang="en-US" dirty="0"/>
              <a:t>What is the best AUC score you could get?</a:t>
            </a:r>
          </a:p>
        </p:txBody>
      </p:sp>
    </p:spTree>
    <p:extLst>
      <p:ext uri="{BB962C8B-B14F-4D97-AF65-F5344CB8AC3E}">
        <p14:creationId xmlns:p14="http://schemas.microsoft.com/office/powerpoint/2010/main" val="8914320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2A9F-BEEC-4661-8D52-5F83C2FA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52E5-3089-454E-8D4A-617FA6329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4406900" cy="1204912"/>
          </a:xfrm>
        </p:spPr>
        <p:txBody>
          <a:bodyPr>
            <a:normAutofit/>
          </a:bodyPr>
          <a:lstStyle/>
          <a:p>
            <a:r>
              <a:rPr lang="en-US" dirty="0"/>
              <a:t>With </a:t>
            </a:r>
            <a:r>
              <a:rPr lang="en-US" dirty="0" err="1"/>
              <a:t>n_estimators</a:t>
            </a:r>
            <a:r>
              <a:rPr lang="en-US" dirty="0"/>
              <a:t>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D7389-D871-416C-84C6-52EAF7103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192" y="1690688"/>
            <a:ext cx="3398815" cy="43971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77306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2A9F-BEEC-4661-8D52-5F83C2FA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52E5-3089-454E-8D4A-617FA6329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4406900" cy="1204912"/>
          </a:xfrm>
        </p:spPr>
        <p:txBody>
          <a:bodyPr>
            <a:normAutofit/>
          </a:bodyPr>
          <a:lstStyle/>
          <a:p>
            <a:r>
              <a:rPr lang="en-US" dirty="0"/>
              <a:t>With </a:t>
            </a:r>
            <a:r>
              <a:rPr lang="en-US" dirty="0" err="1"/>
              <a:t>n_estimators</a:t>
            </a:r>
            <a:r>
              <a:rPr lang="en-US" dirty="0"/>
              <a:t> = 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CAC09-0864-4D9C-BCCE-A832E77B8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938" y="1690688"/>
            <a:ext cx="3513124" cy="41532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4963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2A9F-BEEC-4661-8D52-5F83C2FA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52E5-3089-454E-8D4A-617FA6329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4406900" cy="1204912"/>
          </a:xfrm>
        </p:spPr>
        <p:txBody>
          <a:bodyPr>
            <a:normAutofit/>
          </a:bodyPr>
          <a:lstStyle/>
          <a:p>
            <a:r>
              <a:rPr lang="en-US" dirty="0"/>
              <a:t>With </a:t>
            </a:r>
            <a:r>
              <a:rPr lang="en-US" dirty="0" err="1"/>
              <a:t>n_estimators</a:t>
            </a:r>
            <a:r>
              <a:rPr lang="en-US" dirty="0"/>
              <a:t> =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B3156-767F-45CF-891E-D82ABC471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1690688"/>
            <a:ext cx="3246401" cy="41151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765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06B3-175C-4557-8D02-273E3701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43524-32FA-4B49-9A32-3DED980BB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267" y="1690688"/>
            <a:ext cx="4671465" cy="45571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02188F-3145-434F-95C2-4D826ADB7C3F}"/>
              </a:ext>
            </a:extLst>
          </p:cNvPr>
          <p:cNvSpPr txBox="1"/>
          <p:nvPr/>
        </p:nvSpPr>
        <p:spPr>
          <a:xfrm>
            <a:off x="4229385" y="6405378"/>
            <a:ext cx="496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CreditDefault_ExploreFeatures_1.py</a:t>
            </a:r>
          </a:p>
        </p:txBody>
      </p:sp>
    </p:spTree>
    <p:extLst>
      <p:ext uri="{BB962C8B-B14F-4D97-AF65-F5344CB8AC3E}">
        <p14:creationId xmlns:p14="http://schemas.microsoft.com/office/powerpoint/2010/main" val="1457281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2A9F-BEEC-4661-8D52-5F83C2FA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52E5-3089-454E-8D4A-617FA6329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4406900" cy="1204912"/>
          </a:xfrm>
        </p:spPr>
        <p:txBody>
          <a:bodyPr>
            <a:normAutofit/>
          </a:bodyPr>
          <a:lstStyle/>
          <a:p>
            <a:r>
              <a:rPr lang="en-US" dirty="0"/>
              <a:t>With </a:t>
            </a:r>
            <a:r>
              <a:rPr lang="en-US" dirty="0" err="1"/>
              <a:t>n_estimators</a:t>
            </a:r>
            <a:r>
              <a:rPr lang="en-US" dirty="0"/>
              <a:t> = 50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FF172-3480-494E-8EFE-213FCCA37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3330229" cy="41608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51209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2A9F-BEEC-4661-8D52-5F83C2FA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52E5-3089-454E-8D4A-617FA6329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4406900" cy="1204912"/>
          </a:xfrm>
        </p:spPr>
        <p:txBody>
          <a:bodyPr>
            <a:normAutofit/>
          </a:bodyPr>
          <a:lstStyle/>
          <a:p>
            <a:r>
              <a:rPr lang="en-US" dirty="0"/>
              <a:t>With </a:t>
            </a:r>
            <a:r>
              <a:rPr lang="en-US" dirty="0" err="1"/>
              <a:t>n_estimators</a:t>
            </a:r>
            <a:r>
              <a:rPr lang="en-US" dirty="0"/>
              <a:t> = 100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9DA26-47C8-4A80-883F-C3A1B0F35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403" y="1690688"/>
            <a:ext cx="3391194" cy="41303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44178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2A9F-BEEC-4661-8D52-5F83C2FA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52E5-3089-454E-8D4A-617FA6329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495800" cy="21066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With </a:t>
            </a:r>
            <a:r>
              <a:rPr lang="en-US" dirty="0" err="1"/>
              <a:t>n_estimators</a:t>
            </a:r>
            <a:r>
              <a:rPr lang="en-US" dirty="0"/>
              <a:t> = 500</a:t>
            </a:r>
          </a:p>
          <a:p>
            <a:r>
              <a:rPr lang="en-US" dirty="0"/>
              <a:t>Not worth it</a:t>
            </a:r>
          </a:p>
          <a:p>
            <a:pPr lvl="1"/>
            <a:r>
              <a:rPr lang="en-US" dirty="0"/>
              <a:t>Little improvement</a:t>
            </a:r>
          </a:p>
          <a:p>
            <a:pPr lvl="1"/>
            <a:r>
              <a:rPr lang="en-US" dirty="0"/>
              <a:t>Very slow</a:t>
            </a:r>
          </a:p>
          <a:p>
            <a:r>
              <a:rPr lang="en-US" dirty="0"/>
              <a:t>Will stay with 100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8EB53B-87D9-4B4C-8C0B-FA7B4CA0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113" y="1690688"/>
            <a:ext cx="3383573" cy="41456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13837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2A9F-BEEC-4661-8D52-5F83C2FA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Re-visit </a:t>
            </a:r>
            <a:r>
              <a:rPr lang="en-US" dirty="0" err="1"/>
              <a:t>min_samples_leaf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48D54BA-2DEC-46C3-AE27-6B7B49F952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8963853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47364302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9493589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42140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min_samples_leaf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AUC sore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AUC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335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70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327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43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626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.803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449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.742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.870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067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.894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5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510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8044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2A9F-BEEC-4661-8D52-5F83C2FA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 in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52E5-3089-454E-8D4A-617FA6329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7874000" cy="1204912"/>
          </a:xfrm>
        </p:spPr>
        <p:txBody>
          <a:bodyPr>
            <a:normAutofit/>
          </a:bodyPr>
          <a:lstStyle/>
          <a:p>
            <a:r>
              <a:rPr lang="en-US" dirty="0"/>
              <a:t>With </a:t>
            </a:r>
            <a:r>
              <a:rPr lang="en-US" dirty="0" err="1"/>
              <a:t>n_estimators</a:t>
            </a:r>
            <a:r>
              <a:rPr lang="en-US" dirty="0"/>
              <a:t> = 100, </a:t>
            </a:r>
            <a:r>
              <a:rPr lang="en-US" dirty="0" err="1"/>
              <a:t>min_samples_leaf</a:t>
            </a:r>
            <a:r>
              <a:rPr lang="en-US" dirty="0"/>
              <a:t>=20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EF789A-3928-4D62-9D6F-E4758B341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68" y="2218971"/>
            <a:ext cx="4641043" cy="3612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A8B52D-2991-4E2E-96CA-DE4CCDDA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678" y="2289217"/>
            <a:ext cx="4641043" cy="3542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3ED5CB-0BBA-4248-9228-B06B6F3C9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989" y="5977019"/>
            <a:ext cx="3254022" cy="4801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CC15AA-FFEA-49DD-A2E9-28824638DC51}"/>
              </a:ext>
            </a:extLst>
          </p:cNvPr>
          <p:cNvSpPr txBox="1"/>
          <p:nvPr/>
        </p:nvSpPr>
        <p:spPr>
          <a:xfrm>
            <a:off x="528133" y="6323598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CreditDefault_RandForest_2.py</a:t>
            </a:r>
          </a:p>
        </p:txBody>
      </p:sp>
    </p:spTree>
    <p:extLst>
      <p:ext uri="{BB962C8B-B14F-4D97-AF65-F5344CB8AC3E}">
        <p14:creationId xmlns:p14="http://schemas.microsoft.com/office/powerpoint/2010/main" val="9827526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C3156-760E-483C-8E18-607128F3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from Random Forests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6BC72-7A92-4D18-A106-8019B17AB0C3}"/>
              </a:ext>
            </a:extLst>
          </p:cNvPr>
          <p:cNvSpPr txBox="1"/>
          <p:nvPr/>
        </p:nvSpPr>
        <p:spPr>
          <a:xfrm>
            <a:off x="4265743" y="6323598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CreditDefault_RandForest_2.py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335E4-7B69-4ACD-953F-46997B7C2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857" y="1690688"/>
            <a:ext cx="6302286" cy="438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2898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7CEC0-E702-4F55-8DEF-68A9122AC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HW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20D7B-0617-432E-9129-E6C2B1C44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Use </a:t>
            </a:r>
            <a:r>
              <a:rPr lang="en-US" dirty="0" err="1"/>
              <a:t>GridSearchCV</a:t>
            </a:r>
            <a:r>
              <a:rPr lang="en-US" dirty="0"/>
              <a:t> in </a:t>
            </a:r>
            <a:r>
              <a:rPr lang="en-US" dirty="0" err="1"/>
              <a:t>scikit</a:t>
            </a:r>
            <a:r>
              <a:rPr lang="en-US" dirty="0"/>
              <a:t>-learn, as a way to automatically search for the best tuning parameters in your random forest.</a:t>
            </a:r>
          </a:p>
        </p:txBody>
      </p:sp>
    </p:spTree>
    <p:extLst>
      <p:ext uri="{BB962C8B-B14F-4D97-AF65-F5344CB8AC3E}">
        <p14:creationId xmlns:p14="http://schemas.microsoft.com/office/powerpoint/2010/main" val="25562589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0A61A8-461B-415B-B288-B095A3D5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Classifiers</a:t>
            </a:r>
          </a:p>
        </p:txBody>
      </p:sp>
    </p:spTree>
    <p:extLst>
      <p:ext uri="{BB962C8B-B14F-4D97-AF65-F5344CB8AC3E}">
        <p14:creationId xmlns:p14="http://schemas.microsoft.com/office/powerpoint/2010/main" val="1826677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DBDA7-92DD-4629-9119-0765AE33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CF89A-076E-47C5-9834-86D2B39F4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combine multiple classifiers and take majority vote</a:t>
            </a:r>
          </a:p>
          <a:p>
            <a:r>
              <a:rPr lang="en-US" dirty="0"/>
              <a:t>Allows us to combine different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A8A697-9AE7-437D-9AA3-C01A1560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539" y="3429000"/>
            <a:ext cx="3940156" cy="209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528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DBDA7-92DD-4629-9119-0765AE33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CF89A-076E-47C5-9834-86D2B39F4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combine the following classifiers: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Logistic regression: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K-Nearest neighbors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Random forest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2BA19-FAFE-4476-B591-6FB20CF56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363" y="2759764"/>
            <a:ext cx="3162574" cy="464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E10FE1-FE33-44D3-A8B5-BA720B1C0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311" y="3583371"/>
            <a:ext cx="3200677" cy="495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CC5D8E-7182-461F-A970-49071E48B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363" y="4437461"/>
            <a:ext cx="3254022" cy="4801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08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06B3-175C-4557-8D02-273E3701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Distributions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03D99-E5D3-48B1-B3C0-E71C790E887D}"/>
              </a:ext>
            </a:extLst>
          </p:cNvPr>
          <p:cNvSpPr txBox="1"/>
          <p:nvPr/>
        </p:nvSpPr>
        <p:spPr>
          <a:xfrm>
            <a:off x="711200" y="1521411"/>
            <a:ext cx="496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CreditDefault_ExploreFeatures_1.py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898940-5751-4881-A51A-2FC03C575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19" y="2142422"/>
            <a:ext cx="2938540" cy="2119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A1834-252D-41F0-B936-B68489F53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642" y="2088844"/>
            <a:ext cx="2938540" cy="2173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6063FF-B121-43C4-8301-4F4424030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565" y="1915493"/>
            <a:ext cx="3000463" cy="2346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9F7441-540A-4D06-B215-B1BA53557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068" y="4407126"/>
            <a:ext cx="3161687" cy="23467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B07B83-9460-4995-9FCF-9BBD81419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949" y="4509700"/>
            <a:ext cx="2846310" cy="2141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957FD4-EF22-4753-92B7-BFA658D07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0364" y="4362776"/>
            <a:ext cx="3161687" cy="239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843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8275B-ABFD-4E48-AD94-06B5CB3D6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959" y="1017776"/>
            <a:ext cx="7407282" cy="51591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C1151C-CE07-44AD-BD82-05CAC9C2A8C4}"/>
              </a:ext>
            </a:extLst>
          </p:cNvPr>
          <p:cNvSpPr txBox="1"/>
          <p:nvPr/>
        </p:nvSpPr>
        <p:spPr>
          <a:xfrm>
            <a:off x="4265743" y="6323598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CreditDefault_Ensemble_1.py</a:t>
            </a:r>
          </a:p>
        </p:txBody>
      </p:sp>
    </p:spTree>
    <p:extLst>
      <p:ext uri="{BB962C8B-B14F-4D97-AF65-F5344CB8AC3E}">
        <p14:creationId xmlns:p14="http://schemas.microsoft.com/office/powerpoint/2010/main" val="9310960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DBDA7-92DD-4629-9119-0765AE33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CF89A-076E-47C5-9834-86D2B39F4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Result:</a:t>
            </a:r>
          </a:p>
          <a:p>
            <a:endParaRPr lang="en-US" dirty="0"/>
          </a:p>
          <a:p>
            <a:r>
              <a:rPr lang="en-US" dirty="0"/>
              <a:t>In this case the result is worse</a:t>
            </a:r>
          </a:p>
          <a:p>
            <a:r>
              <a:rPr lang="en-US" dirty="0"/>
              <a:t>But this is generally a good technique that can improve results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65501-2F30-49FE-8A12-1BD6D266E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520" y="1927225"/>
            <a:ext cx="3231160" cy="4496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EEFA8A-CFFA-4B59-AC62-610DA675BD53}"/>
              </a:ext>
            </a:extLst>
          </p:cNvPr>
          <p:cNvSpPr txBox="1"/>
          <p:nvPr/>
        </p:nvSpPr>
        <p:spPr>
          <a:xfrm>
            <a:off x="4265743" y="6323598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CreditDefault_Ensemble_1.py</a:t>
            </a:r>
          </a:p>
        </p:txBody>
      </p:sp>
    </p:spTree>
    <p:extLst>
      <p:ext uri="{BB962C8B-B14F-4D97-AF65-F5344CB8AC3E}">
        <p14:creationId xmlns:p14="http://schemas.microsoft.com/office/powerpoint/2010/main" val="320503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E742-9515-4FA3-A77F-6D6805AA6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HW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BA7EA-E9B0-430A-A0EC-1B93886F1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pruning some features that may not be adding independent information</a:t>
            </a:r>
          </a:p>
          <a:p>
            <a:pPr lvl="1"/>
            <a:r>
              <a:rPr lang="en-US" dirty="0"/>
              <a:t>Try removing Prev_Bill5 and Paid_Amt5</a:t>
            </a:r>
          </a:p>
          <a:p>
            <a:pPr lvl="1"/>
            <a:r>
              <a:rPr lang="en-US" dirty="0"/>
              <a:t>Re-train some of your classifiers (logistic, random forest)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Did results degrade, stay the same, or improve?</a:t>
            </a:r>
          </a:p>
          <a:p>
            <a:pPr lvl="1"/>
            <a:r>
              <a:rPr lang="en-US" dirty="0"/>
              <a:t>Try removing more features and see what happens</a:t>
            </a:r>
          </a:p>
        </p:txBody>
      </p:sp>
    </p:spTree>
    <p:extLst>
      <p:ext uri="{BB962C8B-B14F-4D97-AF65-F5344CB8AC3E}">
        <p14:creationId xmlns:p14="http://schemas.microsoft.com/office/powerpoint/2010/main" val="38617039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Thank</a:t>
            </a:r>
            <a:r>
              <a:rPr lang="es-CR" dirty="0"/>
              <a:t> </a:t>
            </a:r>
            <a:r>
              <a:rPr lang="es-CR" dirty="0" err="1"/>
              <a:t>you</a:t>
            </a:r>
            <a:endParaRPr lang="es-C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792625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3E48-A045-4290-B6EC-56B28C90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Data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1797E-B2E6-4770-BAF3-ED83E0E34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output labels are class-imbalanced</a:t>
            </a:r>
          </a:p>
          <a:p>
            <a:pPr lvl="1"/>
            <a:r>
              <a:rPr lang="en-US" sz="2000" dirty="0"/>
              <a:t>Need to be careful when configuring models and analyzing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E46D8-3806-4792-8DE1-04454BC53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172" y="2976066"/>
            <a:ext cx="4656695" cy="351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47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7192</TotalTime>
  <Words>2288</Words>
  <Application>Microsoft Office PowerPoint</Application>
  <PresentationFormat>Widescreen</PresentationFormat>
  <Paragraphs>478</Paragraphs>
  <Slides>83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Intel Clear</vt:lpstr>
      <vt:lpstr>Office Theme</vt:lpstr>
      <vt:lpstr>Introduction to Artificial Intelligence Group 1 Week 3</vt:lpstr>
      <vt:lpstr>Schedule</vt:lpstr>
      <vt:lpstr>Agenda for Week 3</vt:lpstr>
      <vt:lpstr>Classification</vt:lpstr>
      <vt:lpstr>Binary Classification</vt:lpstr>
      <vt:lpstr>Credit Default Database</vt:lpstr>
      <vt:lpstr>Explore the Data</vt:lpstr>
      <vt:lpstr>Input Data Distributions</vt:lpstr>
      <vt:lpstr>Output Data Distribution</vt:lpstr>
      <vt:lpstr>Individual Feature Relationships to Output</vt:lpstr>
      <vt:lpstr>Cluster-Maps</vt:lpstr>
      <vt:lpstr>Pre-Process</vt:lpstr>
      <vt:lpstr>Classification with Linear Regression</vt:lpstr>
      <vt:lpstr>Practice 1</vt:lpstr>
      <vt:lpstr>Binary Classification with Linear Regression</vt:lpstr>
      <vt:lpstr>Binary Classification with Linear Regression</vt:lpstr>
      <vt:lpstr>Binary Classification with Linear Regression</vt:lpstr>
      <vt:lpstr>The Confusion Matrix</vt:lpstr>
      <vt:lpstr>The Confusion Matrix</vt:lpstr>
      <vt:lpstr>Accuracy</vt:lpstr>
      <vt:lpstr>Precision &amp; Recall</vt:lpstr>
      <vt:lpstr>Practice 2</vt:lpstr>
      <vt:lpstr>Practice 2</vt:lpstr>
      <vt:lpstr>Precision – Recall Graph</vt:lpstr>
      <vt:lpstr>TPR vs. FPR</vt:lpstr>
      <vt:lpstr>Receiver Operating Characteristic</vt:lpstr>
      <vt:lpstr>Receiver Operating Characteristic (ROC)</vt:lpstr>
      <vt:lpstr>Overfitting / Underfitting</vt:lpstr>
      <vt:lpstr>Feature Importance</vt:lpstr>
      <vt:lpstr>Optional HW Problem</vt:lpstr>
      <vt:lpstr>Logistic Regression</vt:lpstr>
      <vt:lpstr>Motivation for Logistic Regression</vt:lpstr>
      <vt:lpstr>The Logistic Function</vt:lpstr>
      <vt:lpstr>Logistic Regression</vt:lpstr>
      <vt:lpstr>Training a Logistic Regressor</vt:lpstr>
      <vt:lpstr>Gradient Descent</vt:lpstr>
      <vt:lpstr>Logistic Regression in Scikit-Learn</vt:lpstr>
      <vt:lpstr>Logistic Regression in Scikit-Learn</vt:lpstr>
      <vt:lpstr>Practice 3</vt:lpstr>
      <vt:lpstr>Logistic Regression in Scikit-Learn</vt:lpstr>
      <vt:lpstr>Optional HW Problem</vt:lpstr>
      <vt:lpstr>Break</vt:lpstr>
      <vt:lpstr>Support Vector Machines</vt:lpstr>
      <vt:lpstr>Support Vector Machines</vt:lpstr>
      <vt:lpstr>Linear SVM in Scikit-Learn</vt:lpstr>
      <vt:lpstr>Linear SVM in Scikit-Learn</vt:lpstr>
      <vt:lpstr>Polynomial SVM</vt:lpstr>
      <vt:lpstr>K-Nearest Neighbors</vt:lpstr>
      <vt:lpstr>K-Nearest Neighbors Classifier</vt:lpstr>
      <vt:lpstr>K-Nearest Neighbors in Scikit-Learn</vt:lpstr>
      <vt:lpstr>Decision Trees &amp; Random Forests</vt:lpstr>
      <vt:lpstr>Decision Trees</vt:lpstr>
      <vt:lpstr>Training Decision Trees</vt:lpstr>
      <vt:lpstr>Decision Trees in Scikit-Learn</vt:lpstr>
      <vt:lpstr>Decision Trees in Scikit-Learn</vt:lpstr>
      <vt:lpstr>Preventing Overfitting in Decision Trees</vt:lpstr>
      <vt:lpstr>Decision Trees in Scikit-Learn</vt:lpstr>
      <vt:lpstr>Practice 4</vt:lpstr>
      <vt:lpstr>Practice 4</vt:lpstr>
      <vt:lpstr>Viewing the Decision Tree</vt:lpstr>
      <vt:lpstr>Sensitivity to Datasets</vt:lpstr>
      <vt:lpstr>Feature Importance</vt:lpstr>
      <vt:lpstr>Random Forests</vt:lpstr>
      <vt:lpstr>Random Forests</vt:lpstr>
      <vt:lpstr>Random Forests in Scikit-Learn</vt:lpstr>
      <vt:lpstr>Practice 5</vt:lpstr>
      <vt:lpstr>Random Forests in Scikit-Learn</vt:lpstr>
      <vt:lpstr>Random Forests in Scikit-Learn</vt:lpstr>
      <vt:lpstr>Random Forests in Scikit-Learn</vt:lpstr>
      <vt:lpstr>Random Forests in Scikit-Learn</vt:lpstr>
      <vt:lpstr>Random Forests in Scikit-Learn</vt:lpstr>
      <vt:lpstr>Random Forests in Scikit-Learn</vt:lpstr>
      <vt:lpstr>Re-visit min_samples_leaf</vt:lpstr>
      <vt:lpstr>Random Forests in Scikit-Learn</vt:lpstr>
      <vt:lpstr>Feature Importances from Random Forests</vt:lpstr>
      <vt:lpstr>Optional HW Problem</vt:lpstr>
      <vt:lpstr>Ensemble Classifiers</vt:lpstr>
      <vt:lpstr>Ensemble Classifiers</vt:lpstr>
      <vt:lpstr>Ensemble Classifiers</vt:lpstr>
      <vt:lpstr>PowerPoint Presentation</vt:lpstr>
      <vt:lpstr>Ensemble Classifiers</vt:lpstr>
      <vt:lpstr>Optional HW Problem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Artificial Intelligence Group 1 Week 1</dc:title>
  <dc:creator>Rojas, Juan Carlos</dc:creator>
  <cp:lastModifiedBy>Juan Carlos Rojas</cp:lastModifiedBy>
  <cp:revision>637</cp:revision>
  <dcterms:created xsi:type="dcterms:W3CDTF">2019-05-16T20:43:44Z</dcterms:created>
  <dcterms:modified xsi:type="dcterms:W3CDTF">2019-05-31T17:28:59Z</dcterms:modified>
</cp:coreProperties>
</file>